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7" r:id="rId8"/>
    <p:sldId id="261" r:id="rId9"/>
    <p:sldId id="263" r:id="rId10"/>
    <p:sldId id="265" r:id="rId11"/>
    <p:sldId id="264" r:id="rId12"/>
    <p:sldId id="266" r:id="rId13"/>
    <p:sldId id="268" r:id="rId1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84C225"/>
    <a:srgbClr val="00458E"/>
    <a:srgbClr val="5F5F5F"/>
    <a:srgbClr val="777777"/>
    <a:srgbClr val="000066"/>
    <a:srgbClr val="F3F3F3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9" autoAdjust="0"/>
  </p:normalViewPr>
  <p:slideViewPr>
    <p:cSldViewPr>
      <p:cViewPr varScale="1">
        <p:scale>
          <a:sx n="119" d="100"/>
          <a:sy n="119" d="100"/>
        </p:scale>
        <p:origin x="-78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2597D6-0002-410F-8998-E4329E6A786F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de-AT"/>
        </a:p>
      </dgm:t>
    </dgm:pt>
    <dgm:pt modelId="{A708E8BC-7A56-4A97-9821-6180879A2C98}">
      <dgm:prSet phldrT="[Text]"/>
      <dgm:spPr/>
      <dgm:t>
        <a:bodyPr/>
        <a:lstStyle/>
        <a:p>
          <a:r>
            <a:rPr lang="en-GB" noProof="0" dirty="0" smtClean="0">
              <a:solidFill>
                <a:schemeClr val="bg1"/>
              </a:solidFill>
            </a:rPr>
            <a:t>Photog takes photo, initial metadata (e.g. creator + copyright + who is shown)</a:t>
          </a:r>
          <a:endParaRPr lang="en-GB" noProof="0" dirty="0">
            <a:solidFill>
              <a:schemeClr val="bg1"/>
            </a:solidFill>
          </a:endParaRPr>
        </a:p>
      </dgm:t>
    </dgm:pt>
    <dgm:pt modelId="{75A6AB18-E5CE-46E7-B101-2395835E827C}" type="parTrans" cxnId="{FE224706-4810-4AF9-9DAC-78C8258028DE}">
      <dgm:prSet/>
      <dgm:spPr/>
      <dgm:t>
        <a:bodyPr/>
        <a:lstStyle/>
        <a:p>
          <a:endParaRPr lang="de-AT"/>
        </a:p>
      </dgm:t>
    </dgm:pt>
    <dgm:pt modelId="{B97502F2-1CBA-4C9E-9455-6F993E5A3564}" type="sibTrans" cxnId="{FE224706-4810-4AF9-9DAC-78C8258028DE}">
      <dgm:prSet/>
      <dgm:spPr/>
      <dgm:t>
        <a:bodyPr/>
        <a:lstStyle/>
        <a:p>
          <a:endParaRPr lang="de-AT"/>
        </a:p>
      </dgm:t>
    </dgm:pt>
    <dgm:pt modelId="{08370109-4FDE-4A01-8065-2A7F45F5876E}">
      <dgm:prSet phldrT="[Text]"/>
      <dgm:spPr/>
      <dgm:t>
        <a:bodyPr/>
        <a:lstStyle/>
        <a:p>
          <a:r>
            <a:rPr lang="en-GB" noProof="0" dirty="0" smtClean="0">
              <a:solidFill>
                <a:schemeClr val="bg1">
                  <a:lumMod val="95000"/>
                </a:schemeClr>
              </a:solidFill>
            </a:rPr>
            <a:t>Photo library in country ABC: gets local copyright, modifies metadata </a:t>
          </a:r>
          <a:br>
            <a:rPr lang="en-GB" noProof="0" dirty="0" smtClean="0">
              <a:solidFill>
                <a:schemeClr val="bg1">
                  <a:lumMod val="95000"/>
                </a:schemeClr>
              </a:solidFill>
            </a:rPr>
          </a:br>
          <a:r>
            <a:rPr lang="en-GB" noProof="0" dirty="0" smtClean="0">
              <a:solidFill>
                <a:schemeClr val="bg1">
                  <a:lumMod val="95000"/>
                </a:schemeClr>
              </a:solidFill>
            </a:rPr>
            <a:t>(e.g. adds location …) </a:t>
          </a:r>
          <a:endParaRPr lang="en-GB" noProof="0" dirty="0">
            <a:solidFill>
              <a:schemeClr val="bg1">
                <a:lumMod val="95000"/>
              </a:schemeClr>
            </a:solidFill>
          </a:endParaRPr>
        </a:p>
      </dgm:t>
    </dgm:pt>
    <dgm:pt modelId="{F54DF283-0FD0-4D27-8669-35370866324A}" type="parTrans" cxnId="{99C3BB18-DC5F-4FBB-B05B-213EC733DB4F}">
      <dgm:prSet/>
      <dgm:spPr/>
      <dgm:t>
        <a:bodyPr/>
        <a:lstStyle/>
        <a:p>
          <a:endParaRPr lang="de-AT"/>
        </a:p>
      </dgm:t>
    </dgm:pt>
    <dgm:pt modelId="{C0A08809-4D10-482E-AD0E-6F2B8BCA87C4}" type="sibTrans" cxnId="{99C3BB18-DC5F-4FBB-B05B-213EC733DB4F}">
      <dgm:prSet/>
      <dgm:spPr/>
      <dgm:t>
        <a:bodyPr/>
        <a:lstStyle/>
        <a:p>
          <a:endParaRPr lang="de-AT"/>
        </a:p>
      </dgm:t>
    </dgm:pt>
    <dgm:pt modelId="{040A8E95-2FEC-4FAF-9D29-BE263C18DFD1}">
      <dgm:prSet phldrT="[Text]"/>
      <dgm:spPr/>
      <dgm:t>
        <a:bodyPr/>
        <a:lstStyle/>
        <a:p>
          <a:r>
            <a:rPr lang="en-GB" noProof="0" dirty="0" smtClean="0"/>
            <a:t>International photo agency EPA: gets international copyright, modifies metadata</a:t>
          </a:r>
          <a:endParaRPr lang="en-GB" noProof="0" dirty="0"/>
        </a:p>
      </dgm:t>
    </dgm:pt>
    <dgm:pt modelId="{F7845BBA-1E9D-4A15-B26A-30FB10D4EDE0}" type="parTrans" cxnId="{D16BBE9F-D1D5-4048-9529-4395CA2E0628}">
      <dgm:prSet/>
      <dgm:spPr/>
      <dgm:t>
        <a:bodyPr/>
        <a:lstStyle/>
        <a:p>
          <a:endParaRPr lang="de-AT"/>
        </a:p>
      </dgm:t>
    </dgm:pt>
    <dgm:pt modelId="{07C7C6CC-E38F-496C-913B-D61B12FA4500}" type="sibTrans" cxnId="{D16BBE9F-D1D5-4048-9529-4395CA2E0628}">
      <dgm:prSet/>
      <dgm:spPr/>
      <dgm:t>
        <a:bodyPr/>
        <a:lstStyle/>
        <a:p>
          <a:endParaRPr lang="de-AT"/>
        </a:p>
      </dgm:t>
    </dgm:pt>
    <dgm:pt modelId="{B35D3FD1-4BF2-412C-B4CB-3A571033E6AD}">
      <dgm:prSet/>
      <dgm:spPr/>
      <dgm:t>
        <a:bodyPr/>
        <a:lstStyle/>
        <a:p>
          <a:r>
            <a:rPr lang="en-GB" noProof="0" dirty="0" smtClean="0"/>
            <a:t>Online news XYZ in country KLM: publishes the photo on their website. May modify metadata.</a:t>
          </a:r>
          <a:endParaRPr lang="en-GB" noProof="0" dirty="0"/>
        </a:p>
      </dgm:t>
    </dgm:pt>
    <dgm:pt modelId="{15E800AF-B2DE-412C-B17F-B43018A55B54}" type="parTrans" cxnId="{BBCFBA03-B5AD-441A-A4DA-406E82FE59FB}">
      <dgm:prSet/>
      <dgm:spPr/>
      <dgm:t>
        <a:bodyPr/>
        <a:lstStyle/>
        <a:p>
          <a:endParaRPr lang="de-AT"/>
        </a:p>
      </dgm:t>
    </dgm:pt>
    <dgm:pt modelId="{E99C6489-55AF-4914-B540-9B58B49578BF}" type="sibTrans" cxnId="{BBCFBA03-B5AD-441A-A4DA-406E82FE59FB}">
      <dgm:prSet/>
      <dgm:spPr/>
      <dgm:t>
        <a:bodyPr/>
        <a:lstStyle/>
        <a:p>
          <a:endParaRPr lang="de-AT"/>
        </a:p>
      </dgm:t>
    </dgm:pt>
    <dgm:pt modelId="{E4BC1045-DE3C-4028-A9CC-3CCED2F1FF2F}">
      <dgm:prSet/>
      <dgm:spPr/>
      <dgm:t>
        <a:bodyPr/>
        <a:lstStyle/>
        <a:p>
          <a:r>
            <a:rPr lang="en-GB" noProof="0" dirty="0" smtClean="0"/>
            <a:t>Mary Miller: sees photo, likes it, downloads it, cannot get aware of a copyright and shares the photo by Pinterest</a:t>
          </a:r>
          <a:endParaRPr lang="en-GB" noProof="0" dirty="0"/>
        </a:p>
      </dgm:t>
    </dgm:pt>
    <dgm:pt modelId="{58E5FD40-A1CD-47AA-8E63-2C2C7511C3AA}" type="parTrans" cxnId="{FC603B4A-8115-459C-B2D6-04730C294B20}">
      <dgm:prSet/>
      <dgm:spPr/>
      <dgm:t>
        <a:bodyPr/>
        <a:lstStyle/>
        <a:p>
          <a:endParaRPr lang="de-AT"/>
        </a:p>
      </dgm:t>
    </dgm:pt>
    <dgm:pt modelId="{3971616D-7B9D-4532-A2DD-9710EE2FF756}" type="sibTrans" cxnId="{FC603B4A-8115-459C-B2D6-04730C294B20}">
      <dgm:prSet/>
      <dgm:spPr/>
      <dgm:t>
        <a:bodyPr/>
        <a:lstStyle/>
        <a:p>
          <a:endParaRPr lang="de-AT"/>
        </a:p>
      </dgm:t>
    </dgm:pt>
    <dgm:pt modelId="{5784E679-922B-4EB5-8035-AAFCD587BE3F}" type="pres">
      <dgm:prSet presAssocID="{1F2597D6-0002-410F-8998-E4329E6A786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de-AT"/>
        </a:p>
      </dgm:t>
    </dgm:pt>
    <dgm:pt modelId="{A7512B2F-A89E-4F1F-AA68-DF62B7BBAF1D}" type="pres">
      <dgm:prSet presAssocID="{1F2597D6-0002-410F-8998-E4329E6A786F}" presName="dummyMaxCanvas" presStyleCnt="0">
        <dgm:presLayoutVars/>
      </dgm:prSet>
      <dgm:spPr/>
    </dgm:pt>
    <dgm:pt modelId="{1094218A-6F59-4C0C-8853-7F0208CDEF6D}" type="pres">
      <dgm:prSet presAssocID="{1F2597D6-0002-410F-8998-E4329E6A786F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CF3BF182-838C-4E0F-AB69-F56EF95D8A59}" type="pres">
      <dgm:prSet presAssocID="{1F2597D6-0002-410F-8998-E4329E6A786F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7FC42A38-33D5-45C3-8ACA-17AD149BB9B3}" type="pres">
      <dgm:prSet presAssocID="{1F2597D6-0002-410F-8998-E4329E6A786F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ECF81774-970D-4B71-9C33-0B00079938A3}" type="pres">
      <dgm:prSet presAssocID="{1F2597D6-0002-410F-8998-E4329E6A786F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81F0D395-206B-4567-A138-B6878017B4F9}" type="pres">
      <dgm:prSet presAssocID="{1F2597D6-0002-410F-8998-E4329E6A786F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FC017073-609F-40C2-B341-DE0A92FF3F34}" type="pres">
      <dgm:prSet presAssocID="{1F2597D6-0002-410F-8998-E4329E6A786F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E770CF0C-2D80-44A5-9559-F990494CDFAD}" type="pres">
      <dgm:prSet presAssocID="{1F2597D6-0002-410F-8998-E4329E6A786F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E89650BE-0893-4DF3-9431-D524EFE2EF40}" type="pres">
      <dgm:prSet presAssocID="{1F2597D6-0002-410F-8998-E4329E6A786F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F18A1830-BA02-4BE4-AC78-CBC6C417B83D}" type="pres">
      <dgm:prSet presAssocID="{1F2597D6-0002-410F-8998-E4329E6A786F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45F9252B-238D-43C5-A8A0-E3599A7B595B}" type="pres">
      <dgm:prSet presAssocID="{1F2597D6-0002-410F-8998-E4329E6A786F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15EEDAC4-11FC-4B85-965F-2B9B3FDA40CB}" type="pres">
      <dgm:prSet presAssocID="{1F2597D6-0002-410F-8998-E4329E6A786F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ACF2A3BE-1614-489A-9EC9-0F6523F95BA9}" type="pres">
      <dgm:prSet presAssocID="{1F2597D6-0002-410F-8998-E4329E6A786F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B64A1E67-B52C-4A82-A76A-39D913E9FAF7}" type="pres">
      <dgm:prSet presAssocID="{1F2597D6-0002-410F-8998-E4329E6A786F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E2464161-E50C-4D0E-AEA3-71AA461FC083}" type="pres">
      <dgm:prSet presAssocID="{1F2597D6-0002-410F-8998-E4329E6A786F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</dgm:ptLst>
  <dgm:cxnLst>
    <dgm:cxn modelId="{66472356-56CF-460F-92C2-898A782B57C7}" type="presOf" srcId="{E99C6489-55AF-4914-B540-9B58B49578BF}" destId="{F18A1830-BA02-4BE4-AC78-CBC6C417B83D}" srcOrd="0" destOrd="0" presId="urn:microsoft.com/office/officeart/2005/8/layout/vProcess5"/>
    <dgm:cxn modelId="{B4255AB6-3C61-48BD-8CD9-811750C271FF}" type="presOf" srcId="{A708E8BC-7A56-4A97-9821-6180879A2C98}" destId="{1094218A-6F59-4C0C-8853-7F0208CDEF6D}" srcOrd="0" destOrd="0" presId="urn:microsoft.com/office/officeart/2005/8/layout/vProcess5"/>
    <dgm:cxn modelId="{6DE0D7EB-48A9-409B-9A38-5C27AC017C4F}" type="presOf" srcId="{B35D3FD1-4BF2-412C-B4CB-3A571033E6AD}" destId="{B64A1E67-B52C-4A82-A76A-39D913E9FAF7}" srcOrd="1" destOrd="0" presId="urn:microsoft.com/office/officeart/2005/8/layout/vProcess5"/>
    <dgm:cxn modelId="{FC603B4A-8115-459C-B2D6-04730C294B20}" srcId="{1F2597D6-0002-410F-8998-E4329E6A786F}" destId="{E4BC1045-DE3C-4028-A9CC-3CCED2F1FF2F}" srcOrd="4" destOrd="0" parTransId="{58E5FD40-A1CD-47AA-8E63-2C2C7511C3AA}" sibTransId="{3971616D-7B9D-4532-A2DD-9710EE2FF756}"/>
    <dgm:cxn modelId="{986906D5-8499-414D-A6FA-A7613AB9F4C4}" type="presOf" srcId="{1F2597D6-0002-410F-8998-E4329E6A786F}" destId="{5784E679-922B-4EB5-8035-AAFCD587BE3F}" srcOrd="0" destOrd="0" presId="urn:microsoft.com/office/officeart/2005/8/layout/vProcess5"/>
    <dgm:cxn modelId="{3B7EB174-E5E5-41E3-A4E3-EA88CC0220BA}" type="presOf" srcId="{040A8E95-2FEC-4FAF-9D29-BE263C18DFD1}" destId="{ACF2A3BE-1614-489A-9EC9-0F6523F95BA9}" srcOrd="1" destOrd="0" presId="urn:microsoft.com/office/officeart/2005/8/layout/vProcess5"/>
    <dgm:cxn modelId="{99C3BB18-DC5F-4FBB-B05B-213EC733DB4F}" srcId="{1F2597D6-0002-410F-8998-E4329E6A786F}" destId="{08370109-4FDE-4A01-8065-2A7F45F5876E}" srcOrd="1" destOrd="0" parTransId="{F54DF283-0FD0-4D27-8669-35370866324A}" sibTransId="{C0A08809-4D10-482E-AD0E-6F2B8BCA87C4}"/>
    <dgm:cxn modelId="{49D08428-87D8-436B-B6C1-78C79D69AFAC}" type="presOf" srcId="{E4BC1045-DE3C-4028-A9CC-3CCED2F1FF2F}" destId="{E2464161-E50C-4D0E-AEA3-71AA461FC083}" srcOrd="1" destOrd="0" presId="urn:microsoft.com/office/officeart/2005/8/layout/vProcess5"/>
    <dgm:cxn modelId="{ED49ADD6-CB65-4A22-B7BC-0F06B72123DD}" type="presOf" srcId="{C0A08809-4D10-482E-AD0E-6F2B8BCA87C4}" destId="{E770CF0C-2D80-44A5-9559-F990494CDFAD}" srcOrd="0" destOrd="0" presId="urn:microsoft.com/office/officeart/2005/8/layout/vProcess5"/>
    <dgm:cxn modelId="{FE224706-4810-4AF9-9DAC-78C8258028DE}" srcId="{1F2597D6-0002-410F-8998-E4329E6A786F}" destId="{A708E8BC-7A56-4A97-9821-6180879A2C98}" srcOrd="0" destOrd="0" parTransId="{75A6AB18-E5CE-46E7-B101-2395835E827C}" sibTransId="{B97502F2-1CBA-4C9E-9455-6F993E5A3564}"/>
    <dgm:cxn modelId="{4CECBFD0-189D-4157-A3ED-0B76ECA25836}" type="presOf" srcId="{08370109-4FDE-4A01-8065-2A7F45F5876E}" destId="{15EEDAC4-11FC-4B85-965F-2B9B3FDA40CB}" srcOrd="1" destOrd="0" presId="urn:microsoft.com/office/officeart/2005/8/layout/vProcess5"/>
    <dgm:cxn modelId="{8C733E58-13BE-4D42-986B-59D24A270993}" type="presOf" srcId="{07C7C6CC-E38F-496C-913B-D61B12FA4500}" destId="{E89650BE-0893-4DF3-9431-D524EFE2EF40}" srcOrd="0" destOrd="0" presId="urn:microsoft.com/office/officeart/2005/8/layout/vProcess5"/>
    <dgm:cxn modelId="{03A5366D-706B-4BCD-8CA5-AD76CAF18427}" type="presOf" srcId="{A708E8BC-7A56-4A97-9821-6180879A2C98}" destId="{45F9252B-238D-43C5-A8A0-E3599A7B595B}" srcOrd="1" destOrd="0" presId="urn:microsoft.com/office/officeart/2005/8/layout/vProcess5"/>
    <dgm:cxn modelId="{A4BDA741-1EBF-48A6-A47B-90CA52449770}" type="presOf" srcId="{E4BC1045-DE3C-4028-A9CC-3CCED2F1FF2F}" destId="{81F0D395-206B-4567-A138-B6878017B4F9}" srcOrd="0" destOrd="0" presId="urn:microsoft.com/office/officeart/2005/8/layout/vProcess5"/>
    <dgm:cxn modelId="{11246DF5-6B50-4B7A-AE90-58B71EA7465C}" type="presOf" srcId="{B35D3FD1-4BF2-412C-B4CB-3A571033E6AD}" destId="{ECF81774-970D-4B71-9C33-0B00079938A3}" srcOrd="0" destOrd="0" presId="urn:microsoft.com/office/officeart/2005/8/layout/vProcess5"/>
    <dgm:cxn modelId="{31F39159-4F22-40E2-9153-34EC59F6EA63}" type="presOf" srcId="{B97502F2-1CBA-4C9E-9455-6F993E5A3564}" destId="{FC017073-609F-40C2-B341-DE0A92FF3F34}" srcOrd="0" destOrd="0" presId="urn:microsoft.com/office/officeart/2005/8/layout/vProcess5"/>
    <dgm:cxn modelId="{BBCFBA03-B5AD-441A-A4DA-406E82FE59FB}" srcId="{1F2597D6-0002-410F-8998-E4329E6A786F}" destId="{B35D3FD1-4BF2-412C-B4CB-3A571033E6AD}" srcOrd="3" destOrd="0" parTransId="{15E800AF-B2DE-412C-B17F-B43018A55B54}" sibTransId="{E99C6489-55AF-4914-B540-9B58B49578BF}"/>
    <dgm:cxn modelId="{26A51AA4-0970-48A3-B15B-EBC7AD3F50CD}" type="presOf" srcId="{040A8E95-2FEC-4FAF-9D29-BE263C18DFD1}" destId="{7FC42A38-33D5-45C3-8ACA-17AD149BB9B3}" srcOrd="0" destOrd="0" presId="urn:microsoft.com/office/officeart/2005/8/layout/vProcess5"/>
    <dgm:cxn modelId="{D16BBE9F-D1D5-4048-9529-4395CA2E0628}" srcId="{1F2597D6-0002-410F-8998-E4329E6A786F}" destId="{040A8E95-2FEC-4FAF-9D29-BE263C18DFD1}" srcOrd="2" destOrd="0" parTransId="{F7845BBA-1E9D-4A15-B26A-30FB10D4EDE0}" sibTransId="{07C7C6CC-E38F-496C-913B-D61B12FA4500}"/>
    <dgm:cxn modelId="{86540105-7657-4C46-8CB6-0C677500D967}" type="presOf" srcId="{08370109-4FDE-4A01-8065-2A7F45F5876E}" destId="{CF3BF182-838C-4E0F-AB69-F56EF95D8A59}" srcOrd="0" destOrd="0" presId="urn:microsoft.com/office/officeart/2005/8/layout/vProcess5"/>
    <dgm:cxn modelId="{9B6D943D-BD8F-4FB5-B446-A4AE510BDDC2}" type="presParOf" srcId="{5784E679-922B-4EB5-8035-AAFCD587BE3F}" destId="{A7512B2F-A89E-4F1F-AA68-DF62B7BBAF1D}" srcOrd="0" destOrd="0" presId="urn:microsoft.com/office/officeart/2005/8/layout/vProcess5"/>
    <dgm:cxn modelId="{9A48CEBA-CE5F-4617-9638-83196DDB926A}" type="presParOf" srcId="{5784E679-922B-4EB5-8035-AAFCD587BE3F}" destId="{1094218A-6F59-4C0C-8853-7F0208CDEF6D}" srcOrd="1" destOrd="0" presId="urn:microsoft.com/office/officeart/2005/8/layout/vProcess5"/>
    <dgm:cxn modelId="{0CA1B684-16BD-43BD-9C6F-86D4CD918DFC}" type="presParOf" srcId="{5784E679-922B-4EB5-8035-AAFCD587BE3F}" destId="{CF3BF182-838C-4E0F-AB69-F56EF95D8A59}" srcOrd="2" destOrd="0" presId="urn:microsoft.com/office/officeart/2005/8/layout/vProcess5"/>
    <dgm:cxn modelId="{E8A2CE4E-1EB8-4517-9BD8-E4D6159CE9B6}" type="presParOf" srcId="{5784E679-922B-4EB5-8035-AAFCD587BE3F}" destId="{7FC42A38-33D5-45C3-8ACA-17AD149BB9B3}" srcOrd="3" destOrd="0" presId="urn:microsoft.com/office/officeart/2005/8/layout/vProcess5"/>
    <dgm:cxn modelId="{B7CEF4E2-3242-4167-9BA6-4A14202BF5E1}" type="presParOf" srcId="{5784E679-922B-4EB5-8035-AAFCD587BE3F}" destId="{ECF81774-970D-4B71-9C33-0B00079938A3}" srcOrd="4" destOrd="0" presId="urn:microsoft.com/office/officeart/2005/8/layout/vProcess5"/>
    <dgm:cxn modelId="{D5FB4972-83B2-4DA8-B704-B450BF0D2F87}" type="presParOf" srcId="{5784E679-922B-4EB5-8035-AAFCD587BE3F}" destId="{81F0D395-206B-4567-A138-B6878017B4F9}" srcOrd="5" destOrd="0" presId="urn:microsoft.com/office/officeart/2005/8/layout/vProcess5"/>
    <dgm:cxn modelId="{9C1DCFA7-419A-4B0A-BC7B-4524DF6F1ADA}" type="presParOf" srcId="{5784E679-922B-4EB5-8035-AAFCD587BE3F}" destId="{FC017073-609F-40C2-B341-DE0A92FF3F34}" srcOrd="6" destOrd="0" presId="urn:microsoft.com/office/officeart/2005/8/layout/vProcess5"/>
    <dgm:cxn modelId="{AD1B94B7-3036-484E-A80E-7C4CE951342B}" type="presParOf" srcId="{5784E679-922B-4EB5-8035-AAFCD587BE3F}" destId="{E770CF0C-2D80-44A5-9559-F990494CDFAD}" srcOrd="7" destOrd="0" presId="urn:microsoft.com/office/officeart/2005/8/layout/vProcess5"/>
    <dgm:cxn modelId="{5B47D366-E54C-460E-AF0D-B2DE29B0245C}" type="presParOf" srcId="{5784E679-922B-4EB5-8035-AAFCD587BE3F}" destId="{E89650BE-0893-4DF3-9431-D524EFE2EF40}" srcOrd="8" destOrd="0" presId="urn:microsoft.com/office/officeart/2005/8/layout/vProcess5"/>
    <dgm:cxn modelId="{48B0E5A1-3DC0-4C26-B947-7F2FA5ADC0DE}" type="presParOf" srcId="{5784E679-922B-4EB5-8035-AAFCD587BE3F}" destId="{F18A1830-BA02-4BE4-AC78-CBC6C417B83D}" srcOrd="9" destOrd="0" presId="urn:microsoft.com/office/officeart/2005/8/layout/vProcess5"/>
    <dgm:cxn modelId="{CD8AC9B4-535A-4552-9902-CFB8FB700763}" type="presParOf" srcId="{5784E679-922B-4EB5-8035-AAFCD587BE3F}" destId="{45F9252B-238D-43C5-A8A0-E3599A7B595B}" srcOrd="10" destOrd="0" presId="urn:microsoft.com/office/officeart/2005/8/layout/vProcess5"/>
    <dgm:cxn modelId="{50ABA837-8C5F-474C-B896-645BC418C354}" type="presParOf" srcId="{5784E679-922B-4EB5-8035-AAFCD587BE3F}" destId="{15EEDAC4-11FC-4B85-965F-2B9B3FDA40CB}" srcOrd="11" destOrd="0" presId="urn:microsoft.com/office/officeart/2005/8/layout/vProcess5"/>
    <dgm:cxn modelId="{A94D25FF-592E-48E9-A8B4-C44E2E9B2330}" type="presParOf" srcId="{5784E679-922B-4EB5-8035-AAFCD587BE3F}" destId="{ACF2A3BE-1614-489A-9EC9-0F6523F95BA9}" srcOrd="12" destOrd="0" presId="urn:microsoft.com/office/officeart/2005/8/layout/vProcess5"/>
    <dgm:cxn modelId="{A17CF89F-362A-4AF6-950C-DA256239AFC2}" type="presParOf" srcId="{5784E679-922B-4EB5-8035-AAFCD587BE3F}" destId="{B64A1E67-B52C-4A82-A76A-39D913E9FAF7}" srcOrd="13" destOrd="0" presId="urn:microsoft.com/office/officeart/2005/8/layout/vProcess5"/>
    <dgm:cxn modelId="{ECFAC4B8-7134-43AA-B469-69891075EB2B}" type="presParOf" srcId="{5784E679-922B-4EB5-8035-AAFCD587BE3F}" destId="{E2464161-E50C-4D0E-AEA3-71AA461FC083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94218A-6F59-4C0C-8853-7F0208CDEF6D}">
      <dsp:nvSpPr>
        <dsp:cNvPr id="0" name=""/>
        <dsp:cNvSpPr/>
      </dsp:nvSpPr>
      <dsp:spPr>
        <a:xfrm>
          <a:off x="0" y="0"/>
          <a:ext cx="6720175" cy="98506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noProof="0" dirty="0" smtClean="0">
              <a:solidFill>
                <a:schemeClr val="bg1"/>
              </a:solidFill>
            </a:rPr>
            <a:t>Photog takes photo, initial metadata (e.g. creator + copyright + who is shown)</a:t>
          </a:r>
          <a:endParaRPr lang="en-GB" sz="1900" kern="1200" noProof="0" dirty="0">
            <a:solidFill>
              <a:schemeClr val="bg1"/>
            </a:solidFill>
          </a:endParaRPr>
        </a:p>
      </dsp:txBody>
      <dsp:txXfrm>
        <a:off x="28852" y="28852"/>
        <a:ext cx="5541955" cy="927365"/>
      </dsp:txXfrm>
    </dsp:sp>
    <dsp:sp modelId="{CF3BF182-838C-4E0F-AB69-F56EF95D8A59}">
      <dsp:nvSpPr>
        <dsp:cNvPr id="0" name=""/>
        <dsp:cNvSpPr/>
      </dsp:nvSpPr>
      <dsp:spPr>
        <a:xfrm>
          <a:off x="501831" y="1121884"/>
          <a:ext cx="6720175" cy="985069"/>
        </a:xfrm>
        <a:prstGeom prst="roundRect">
          <a:avLst>
            <a:gd name="adj" fmla="val 10000"/>
          </a:avLst>
        </a:prstGeom>
        <a:solidFill>
          <a:schemeClr val="accent5">
            <a:hueOff val="2970924"/>
            <a:satOff val="-15130"/>
            <a:lumOff val="27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noProof="0" dirty="0" smtClean="0">
              <a:solidFill>
                <a:schemeClr val="bg1">
                  <a:lumMod val="95000"/>
                </a:schemeClr>
              </a:solidFill>
            </a:rPr>
            <a:t>Photo library in country ABC: gets local copyright, modifies metadata </a:t>
          </a:r>
          <a:br>
            <a:rPr lang="en-GB" sz="1900" kern="1200" noProof="0" dirty="0" smtClean="0">
              <a:solidFill>
                <a:schemeClr val="bg1">
                  <a:lumMod val="95000"/>
                </a:schemeClr>
              </a:solidFill>
            </a:rPr>
          </a:br>
          <a:r>
            <a:rPr lang="en-GB" sz="1900" kern="1200" noProof="0" dirty="0" smtClean="0">
              <a:solidFill>
                <a:schemeClr val="bg1">
                  <a:lumMod val="95000"/>
                </a:schemeClr>
              </a:solidFill>
            </a:rPr>
            <a:t>(e.g. adds location …) </a:t>
          </a:r>
          <a:endParaRPr lang="en-GB" sz="1900" kern="1200" noProof="0" dirty="0">
            <a:solidFill>
              <a:schemeClr val="bg1">
                <a:lumMod val="95000"/>
              </a:schemeClr>
            </a:solidFill>
          </a:endParaRPr>
        </a:p>
      </dsp:txBody>
      <dsp:txXfrm>
        <a:off x="530683" y="1150736"/>
        <a:ext cx="5520345" cy="927365"/>
      </dsp:txXfrm>
    </dsp:sp>
    <dsp:sp modelId="{7FC42A38-33D5-45C3-8ACA-17AD149BB9B3}">
      <dsp:nvSpPr>
        <dsp:cNvPr id="0" name=""/>
        <dsp:cNvSpPr/>
      </dsp:nvSpPr>
      <dsp:spPr>
        <a:xfrm>
          <a:off x="1003662" y="2243769"/>
          <a:ext cx="6720175" cy="985069"/>
        </a:xfrm>
        <a:prstGeom prst="roundRect">
          <a:avLst>
            <a:gd name="adj" fmla="val 10000"/>
          </a:avLst>
        </a:prstGeom>
        <a:solidFill>
          <a:schemeClr val="accent5">
            <a:hueOff val="5941847"/>
            <a:satOff val="-30260"/>
            <a:lumOff val="55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noProof="0" dirty="0" smtClean="0"/>
            <a:t>International photo agency EPA: gets international copyright, modifies metadata</a:t>
          </a:r>
          <a:endParaRPr lang="en-GB" sz="1900" kern="1200" noProof="0" dirty="0"/>
        </a:p>
      </dsp:txBody>
      <dsp:txXfrm>
        <a:off x="1032514" y="2272621"/>
        <a:ext cx="5520345" cy="927365"/>
      </dsp:txXfrm>
    </dsp:sp>
    <dsp:sp modelId="{ECF81774-970D-4B71-9C33-0B00079938A3}">
      <dsp:nvSpPr>
        <dsp:cNvPr id="0" name=""/>
        <dsp:cNvSpPr/>
      </dsp:nvSpPr>
      <dsp:spPr>
        <a:xfrm>
          <a:off x="1505493" y="3365653"/>
          <a:ext cx="6720175" cy="985069"/>
        </a:xfrm>
        <a:prstGeom prst="roundRect">
          <a:avLst>
            <a:gd name="adj" fmla="val 10000"/>
          </a:avLst>
        </a:prstGeom>
        <a:solidFill>
          <a:schemeClr val="accent5">
            <a:hueOff val="8912770"/>
            <a:satOff val="-45390"/>
            <a:lumOff val="838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noProof="0" dirty="0" smtClean="0"/>
            <a:t>Online news XYZ in country KLM: publishes the photo on their website. May modify metadata.</a:t>
          </a:r>
          <a:endParaRPr lang="en-GB" sz="1900" kern="1200" noProof="0" dirty="0"/>
        </a:p>
      </dsp:txBody>
      <dsp:txXfrm>
        <a:off x="1534345" y="3394505"/>
        <a:ext cx="5520345" cy="927365"/>
      </dsp:txXfrm>
    </dsp:sp>
    <dsp:sp modelId="{81F0D395-206B-4567-A138-B6878017B4F9}">
      <dsp:nvSpPr>
        <dsp:cNvPr id="0" name=""/>
        <dsp:cNvSpPr/>
      </dsp:nvSpPr>
      <dsp:spPr>
        <a:xfrm>
          <a:off x="2007325" y="4487538"/>
          <a:ext cx="6720175" cy="985069"/>
        </a:xfrm>
        <a:prstGeom prst="roundRect">
          <a:avLst>
            <a:gd name="adj" fmla="val 10000"/>
          </a:avLst>
        </a:prstGeom>
        <a:solidFill>
          <a:schemeClr val="accent5">
            <a:hueOff val="11883694"/>
            <a:satOff val="-60520"/>
            <a:lumOff val="111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noProof="0" dirty="0" smtClean="0"/>
            <a:t>Mary Miller: sees photo, likes it, downloads it, cannot get aware of a copyright and shares the photo by Pinterest</a:t>
          </a:r>
          <a:endParaRPr lang="en-GB" sz="1900" kern="1200" noProof="0" dirty="0"/>
        </a:p>
      </dsp:txBody>
      <dsp:txXfrm>
        <a:off x="2036177" y="4516390"/>
        <a:ext cx="5520345" cy="927365"/>
      </dsp:txXfrm>
    </dsp:sp>
    <dsp:sp modelId="{FC017073-609F-40C2-B341-DE0A92FF3F34}">
      <dsp:nvSpPr>
        <dsp:cNvPr id="0" name=""/>
        <dsp:cNvSpPr/>
      </dsp:nvSpPr>
      <dsp:spPr>
        <a:xfrm>
          <a:off x="6079880" y="719647"/>
          <a:ext cx="640295" cy="64029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AT" sz="3000" kern="1200"/>
        </a:p>
      </dsp:txBody>
      <dsp:txXfrm>
        <a:off x="6223946" y="719647"/>
        <a:ext cx="352163" cy="481822"/>
      </dsp:txXfrm>
    </dsp:sp>
    <dsp:sp modelId="{E770CF0C-2D80-44A5-9559-F990494CDFAD}">
      <dsp:nvSpPr>
        <dsp:cNvPr id="0" name=""/>
        <dsp:cNvSpPr/>
      </dsp:nvSpPr>
      <dsp:spPr>
        <a:xfrm>
          <a:off x="6581711" y="1841532"/>
          <a:ext cx="640295" cy="64029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4335878"/>
            <a:satOff val="-2165"/>
            <a:lumOff val="102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AT" sz="3000" kern="1200"/>
        </a:p>
      </dsp:txBody>
      <dsp:txXfrm>
        <a:off x="6725777" y="1841532"/>
        <a:ext cx="352163" cy="481822"/>
      </dsp:txXfrm>
    </dsp:sp>
    <dsp:sp modelId="{E89650BE-0893-4DF3-9431-D524EFE2EF40}">
      <dsp:nvSpPr>
        <dsp:cNvPr id="0" name=""/>
        <dsp:cNvSpPr/>
      </dsp:nvSpPr>
      <dsp:spPr>
        <a:xfrm>
          <a:off x="7083543" y="2946999"/>
          <a:ext cx="640295" cy="64029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8671756"/>
            <a:satOff val="-4331"/>
            <a:lumOff val="204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AT" sz="3000" kern="1200"/>
        </a:p>
      </dsp:txBody>
      <dsp:txXfrm>
        <a:off x="7227609" y="2946999"/>
        <a:ext cx="352163" cy="481822"/>
      </dsp:txXfrm>
    </dsp:sp>
    <dsp:sp modelId="{F18A1830-BA02-4BE4-AC78-CBC6C417B83D}">
      <dsp:nvSpPr>
        <dsp:cNvPr id="0" name=""/>
        <dsp:cNvSpPr/>
      </dsp:nvSpPr>
      <dsp:spPr>
        <a:xfrm>
          <a:off x="7585374" y="4079829"/>
          <a:ext cx="640295" cy="64029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13007634"/>
            <a:satOff val="-6496"/>
            <a:lumOff val="306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AT" sz="3000" kern="1200"/>
        </a:p>
      </dsp:txBody>
      <dsp:txXfrm>
        <a:off x="7729440" y="4079829"/>
        <a:ext cx="352163" cy="4818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3F47F94-C139-49EA-A7E7-6237202E924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980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55462E-61BC-4F20-B16A-09326CFB1E4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39944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noProof="0" smtClean="0"/>
              <a:t>Formatvorlage des Untertitelmasters durch Klicken bearbeiten</a:t>
            </a:r>
            <a:endParaRPr lang="en-GB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2015 IPTC www.iptc.org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E8C06-51CD-489B-A5AC-828C2AABD57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8843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2015 IPTC www.iptc.org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73E91-1746-4628-BF9E-8878BCC8CD6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1341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274638"/>
            <a:ext cx="8291512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84313"/>
            <a:ext cx="822960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Textmasterformate durch Klicken bearbeiten</a:t>
            </a:r>
          </a:p>
          <a:p>
            <a:pPr lvl="1"/>
            <a:r>
              <a:rPr lang="en-GB" altLang="de-DE" smtClean="0"/>
              <a:t>Zweite Ebene</a:t>
            </a:r>
          </a:p>
          <a:p>
            <a:pPr lvl="2"/>
            <a:r>
              <a:rPr lang="en-GB" altLang="de-DE" smtClean="0"/>
              <a:t>Dritte Ebene</a:t>
            </a:r>
          </a:p>
          <a:p>
            <a:pPr lvl="3"/>
            <a:r>
              <a:rPr lang="en-GB" altLang="de-DE" smtClean="0"/>
              <a:t>Vierte Ebene</a:t>
            </a:r>
          </a:p>
          <a:p>
            <a:pPr lvl="4"/>
            <a:r>
              <a:rPr lang="en-GB" altLang="de-DE" smtClean="0"/>
              <a:t>Fünfte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88125" y="6597650"/>
            <a:ext cx="15843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dirty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/>
              <a:t>© 2015 IPTC www.iptc.org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11638" y="6524625"/>
            <a:ext cx="79216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9382017-44C1-4AF9-A8E3-B37E8654F8F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2" name="Picture 11" descr="iptc_sv_colour_gradient-300x30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0075" y="593883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2F2F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2F2F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2F2F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2F2F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2F2F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F2F2F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F2F2F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F2F2F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F2F2F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F2F2F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ptc.org/photometadat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 dirty="0" smtClean="0"/>
              <a:t>“I don’t want to get my copyright stripped off” </a:t>
            </a:r>
            <a:endParaRPr lang="en-US" sz="40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/>
              <a:t>Michael Steidl, IPTC</a:t>
            </a:r>
            <a:br>
              <a:rPr lang="en-GB" b="1" dirty="0" smtClean="0"/>
            </a:br>
            <a:r>
              <a:rPr lang="en-GB" b="1" dirty="0" smtClean="0"/>
              <a:t>@JPEG Privacy &amp; Security Workshop</a:t>
            </a:r>
          </a:p>
          <a:p>
            <a:r>
              <a:rPr lang="en-GB" b="1" dirty="0" smtClean="0"/>
              <a:t>13 October 2015, Brussels (Belgium)</a:t>
            </a:r>
          </a:p>
          <a:p>
            <a:pPr eaLnBrk="1" hangingPunct="1"/>
            <a:endParaRPr lang="en-GB" alt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C000"/>
                </a:solidFill>
              </a:rPr>
              <a:t>Control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C000"/>
                </a:solidFill>
              </a:rPr>
              <a:t>editing</a:t>
            </a:r>
            <a:r>
              <a:rPr lang="en-GB" dirty="0" smtClean="0"/>
              <a:t> metadata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IPTC‘s wish-list:</a:t>
            </a:r>
          </a:p>
          <a:p>
            <a:pPr lvl="1"/>
            <a:r>
              <a:rPr lang="en-GB" sz="2400" dirty="0" smtClean="0"/>
              <a:t>Each (protected) metadata field should get a security level assigned</a:t>
            </a:r>
          </a:p>
          <a:p>
            <a:pPr lvl="1"/>
            <a:r>
              <a:rPr lang="en-GB" sz="2400" dirty="0" smtClean="0"/>
              <a:t>Editing a metadata field should only be possible with a permission of the previous editor of the metadata values – depending on the security level.</a:t>
            </a:r>
            <a:endParaRPr lang="en-GB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© 2015 IPTC www.iptc.org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B73E91-1746-4628-BF9E-8878BCC8CD69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564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 dirty="0" smtClean="0">
                <a:solidFill>
                  <a:srgbClr val="FFC000"/>
                </a:solidFill>
              </a:rPr>
              <a:t>Show alarm </a:t>
            </a:r>
            <a:r>
              <a:rPr lang="en-GB" sz="3400" dirty="0" smtClean="0"/>
              <a:t>if a change was not permitted</a:t>
            </a:r>
            <a:endParaRPr lang="en-GB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IPTC knows: as long as bits and bytes of a file can be changed also the bits and bytes of embedded metadata can be changed.</a:t>
            </a:r>
          </a:p>
          <a:p>
            <a:r>
              <a:rPr lang="en-GB" dirty="0" smtClean="0"/>
              <a:t>Sealing metadata does not protect it against changing its bytes but a modification can be detected!</a:t>
            </a:r>
          </a:p>
          <a:p>
            <a:r>
              <a:rPr lang="en-GB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IPTC’s wish: </a:t>
            </a:r>
            <a:r>
              <a:rPr lang="en-GB" dirty="0" smtClean="0"/>
              <a:t>if sealed metadata have been changed an alarm should be shown to the user. The user has to draw conclusions.</a:t>
            </a:r>
          </a:p>
          <a:p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© 2015 IPTC www.iptc.org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B73E91-1746-4628-BF9E-8878BCC8CD69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244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Implementation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IPTC‘s wish-list:</a:t>
            </a:r>
          </a:p>
          <a:p>
            <a:pPr lvl="1"/>
            <a:r>
              <a:rPr lang="en-GB" dirty="0" smtClean="0"/>
              <a:t>The security features should be implemented by a widely supported standard/technology.</a:t>
            </a:r>
          </a:p>
          <a:p>
            <a:pPr lvl="1"/>
            <a:r>
              <a:rPr lang="en-GB" dirty="0" smtClean="0"/>
              <a:t>The implementation should be a planned joint action of standardization bodies and software implementers. (To overcome the usual chicken-egg business discussion: what’s first, the need for that feature or the software providing the feature.)</a:t>
            </a:r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© 2015 IPTC www.iptc.org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B73E91-1746-4628-BF9E-8878BCC8CD69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72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sz="3600" dirty="0" smtClean="0"/>
              <a:t>Thank you </a:t>
            </a:r>
            <a:br>
              <a:rPr lang="en-GB" sz="3600" dirty="0" smtClean="0"/>
            </a:br>
            <a:r>
              <a:rPr lang="en-GB" sz="3600" dirty="0" smtClean="0"/>
              <a:t>for listening to IPTC.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We are happy to join a discussion of next steps.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Meet IPTC at </a:t>
            </a:r>
            <a:r>
              <a:rPr lang="en-GB" dirty="0" smtClean="0">
                <a:hlinkClick r:id="rId2"/>
              </a:rPr>
              <a:t>www.iptc.org/photometadata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© 2015 IPTC www.iptc.org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B73E91-1746-4628-BF9E-8878BCC8CD69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44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76872"/>
            <a:ext cx="9144000" cy="403484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IPTC – </a:t>
            </a:r>
            <a:r>
              <a:rPr lang="de-AT" dirty="0" err="1" smtClean="0"/>
              <a:t>who‘s</a:t>
            </a:r>
            <a:r>
              <a:rPr lang="de-AT" dirty="0" smtClean="0"/>
              <a:t> </a:t>
            </a:r>
            <a:r>
              <a:rPr lang="de-AT" dirty="0" err="1" smtClean="0"/>
              <a:t>that</a:t>
            </a:r>
            <a:r>
              <a:rPr lang="de-AT" dirty="0" smtClean="0"/>
              <a:t>?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752975"/>
          </a:xfrm>
        </p:spPr>
        <p:txBody>
          <a:bodyPr/>
          <a:lstStyle/>
          <a:p>
            <a:pPr marL="0" indent="0" algn="ctr">
              <a:buNone/>
            </a:pPr>
            <a:r>
              <a:rPr lang="en-US" sz="26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The global standards body for the news media</a:t>
            </a:r>
            <a:r>
              <a:rPr lang="en-US" b="1" dirty="0" smtClean="0">
                <a:solidFill>
                  <a:schemeClr val="accent2"/>
                </a:solidFill>
              </a:rPr>
              <a:t/>
            </a:r>
            <a:br>
              <a:rPr lang="en-US" b="1" dirty="0" smtClean="0">
                <a:solidFill>
                  <a:schemeClr val="accent2"/>
                </a:solidFill>
              </a:rPr>
            </a:br>
            <a:endParaRPr lang="de-AT" sz="1400" b="1" dirty="0" smtClean="0">
              <a:solidFill>
                <a:schemeClr val="accent2"/>
              </a:solidFill>
            </a:endParaRPr>
          </a:p>
          <a:p>
            <a:r>
              <a:rPr lang="en-GB" dirty="0" smtClean="0"/>
              <a:t>A not-for-profit organisation with more than 50 members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… from news </a:t>
            </a:r>
            <a:r>
              <a:rPr lang="en-GB" dirty="0" smtClean="0">
                <a:solidFill>
                  <a:schemeClr val="bg1">
                    <a:lumMod val="85000"/>
                  </a:schemeClr>
                </a:solidFill>
              </a:rPr>
              <a:t>a</a:t>
            </a:r>
            <a:r>
              <a:rPr lang="en-GB" dirty="0" smtClean="0">
                <a:solidFill>
                  <a:schemeClr val="bg2">
                    <a:lumMod val="75000"/>
                  </a:schemeClr>
                </a:solidFill>
              </a:rPr>
              <a:t>genci</a:t>
            </a:r>
            <a:r>
              <a:rPr lang="en-GB" dirty="0" smtClean="0">
                <a:solidFill>
                  <a:schemeClr val="bg1"/>
                </a:solidFill>
              </a:rPr>
              <a:t>es, newspapers, broadcasters and systems vendor</a:t>
            </a:r>
            <a:r>
              <a:rPr lang="en-GB" dirty="0" smtClean="0">
                <a:solidFill>
                  <a:schemeClr val="bg2">
                    <a:lumMod val="75000"/>
                  </a:schemeClr>
                </a:solidFill>
              </a:rPr>
              <a:t>s</a:t>
            </a:r>
          </a:p>
          <a:p>
            <a:endParaRPr lang="en-GB" dirty="0" smtClean="0">
              <a:solidFill>
                <a:schemeClr val="bg2">
                  <a:lumMod val="75000"/>
                </a:schemeClr>
              </a:solidFill>
            </a:endParaRPr>
          </a:p>
          <a:p>
            <a:endParaRPr lang="en-GB" dirty="0" smtClean="0">
              <a:solidFill>
                <a:schemeClr val="bg2">
                  <a:lumMod val="75000"/>
                </a:schemeClr>
              </a:solidFill>
            </a:endParaRPr>
          </a:p>
          <a:p>
            <a:endParaRPr lang="en-GB" dirty="0" smtClean="0">
              <a:solidFill>
                <a:schemeClr val="bg2">
                  <a:lumMod val="75000"/>
                </a:schemeClr>
              </a:solidFill>
            </a:endParaRPr>
          </a:p>
          <a:p>
            <a:endParaRPr lang="en-GB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sz="1600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GB" sz="1600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GB" sz="1600" dirty="0" smtClean="0">
                <a:solidFill>
                  <a:schemeClr val="accent3"/>
                </a:solidFill>
              </a:rPr>
              <a:t>… only a subset </a:t>
            </a:r>
            <a:br>
              <a:rPr lang="en-GB" sz="1600" dirty="0" smtClean="0">
                <a:solidFill>
                  <a:schemeClr val="accent3"/>
                </a:solidFill>
              </a:rPr>
            </a:br>
            <a:r>
              <a:rPr lang="en-GB" sz="1600" dirty="0" smtClean="0">
                <a:solidFill>
                  <a:schemeClr val="accent3"/>
                </a:solidFill>
              </a:rPr>
              <a:t>of members</a:t>
            </a:r>
            <a:br>
              <a:rPr lang="en-GB" sz="1600" dirty="0" smtClean="0">
                <a:solidFill>
                  <a:schemeClr val="accent3"/>
                </a:solidFill>
              </a:rPr>
            </a:br>
            <a:r>
              <a:rPr lang="en-GB" sz="1600" dirty="0" smtClean="0">
                <a:solidFill>
                  <a:schemeClr val="accent3"/>
                </a:solidFill>
              </a:rPr>
              <a:t>is shown</a:t>
            </a:r>
          </a:p>
          <a:p>
            <a:pPr marL="0" indent="0">
              <a:buNone/>
            </a:pPr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© 2015 IPTC www.iptc.org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B73E91-1746-4628-BF9E-8878BCC8CD69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646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IPTC Photo Metadata Standard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… defines a schema of metadata properties</a:t>
            </a:r>
          </a:p>
          <a:p>
            <a:r>
              <a:rPr lang="en-GB" dirty="0" smtClean="0"/>
              <a:t>… by 3 major groups: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Describes what can be </a:t>
            </a:r>
            <a:r>
              <a:rPr lang="en-GB" dirty="0" smtClean="0">
                <a:solidFill>
                  <a:srgbClr val="FFC000"/>
                </a:solidFill>
              </a:rPr>
              <a:t>seen in an image</a:t>
            </a:r>
            <a:r>
              <a:rPr lang="en-GB" dirty="0" smtClean="0"/>
              <a:t>: caption, persons, locations, artwork, products …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Writes down </a:t>
            </a:r>
            <a:r>
              <a:rPr lang="en-GB" dirty="0" smtClean="0">
                <a:solidFill>
                  <a:srgbClr val="FFC000"/>
                </a:solidFill>
              </a:rPr>
              <a:t>administrative</a:t>
            </a:r>
            <a:r>
              <a:rPr lang="en-GB" dirty="0" smtClean="0"/>
              <a:t> data: when created, identifier(s), job id, instructions …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Defines data </a:t>
            </a:r>
            <a:r>
              <a:rPr lang="en-GB" dirty="0" smtClean="0">
                <a:solidFill>
                  <a:srgbClr val="FFC000"/>
                </a:solidFill>
              </a:rPr>
              <a:t>relevant for rights</a:t>
            </a:r>
            <a:r>
              <a:rPr lang="en-GB" dirty="0" smtClean="0"/>
              <a:t>: creator, copyright owner, licenses, credit line, model release, property release …</a:t>
            </a:r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© 2015 IPTC www.iptc.org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B73E91-1746-4628-BF9E-8878BCC8CD69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5481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Photo workflow/supply chain</a:t>
            </a:r>
            <a:endParaRPr lang="en-GB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6069396"/>
              </p:ext>
            </p:extLst>
          </p:nvPr>
        </p:nvGraphicFramePr>
        <p:xfrm>
          <a:off x="236987" y="1052736"/>
          <a:ext cx="8727501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© 2015 IPTC www.iptc.org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B73E91-1746-4628-BF9E-8878BCC8CD69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0516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094218A-6F59-4C0C-8853-7F0208CDEF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C017073-609F-40C2-B341-DE0A92FF3F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F3BF182-838C-4E0F-AB69-F56EF95D8A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770CF0C-2D80-44A5-9559-F990494CDF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FC42A38-33D5-45C3-8ACA-17AD149BB9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89650BE-0893-4DF3-9431-D524EFE2EF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CF81774-970D-4B71-9C33-0B00079938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18A1830-BA02-4BE4-AC78-CBC6C417B8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F0D395-206B-4567-A138-B6878017B4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The Challenge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3200" dirty="0" smtClean="0"/>
              <a:t>Looking at the photo </a:t>
            </a:r>
            <a:br>
              <a:rPr lang="en-GB" sz="3200" dirty="0" smtClean="0"/>
            </a:br>
            <a:r>
              <a:rPr lang="en-GB" sz="3200" dirty="0" smtClean="0"/>
              <a:t>downloaded by Mary Miller, </a:t>
            </a:r>
            <a:br>
              <a:rPr lang="en-GB" sz="3200" dirty="0" smtClean="0"/>
            </a:br>
            <a:r>
              <a:rPr lang="en-GB" sz="3200" dirty="0" smtClean="0"/>
              <a:t>a party from the supply chain may shout: </a:t>
            </a:r>
            <a:br>
              <a:rPr lang="en-GB" sz="3200" dirty="0" smtClean="0"/>
            </a:br>
            <a:r>
              <a:rPr lang="en-US" sz="4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“I don’t want to get my copyright stripped off” </a:t>
            </a:r>
            <a:endParaRPr lang="en-GB" sz="48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© 2015 IPTC www.iptc.org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B73E91-1746-4628-BF9E-8878BCC8CD69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627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The </a:t>
            </a:r>
            <a:r>
              <a:rPr lang="de-AT" dirty="0" smtClean="0">
                <a:solidFill>
                  <a:srgbClr val="FFC000"/>
                </a:solidFill>
              </a:rPr>
              <a:t>Real</a:t>
            </a:r>
            <a:r>
              <a:rPr lang="de-AT" dirty="0" smtClean="0"/>
              <a:t> Challenge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4800" dirty="0" smtClean="0"/>
          </a:p>
          <a:p>
            <a:pPr marL="0" indent="0" algn="ctr">
              <a:buNone/>
            </a:pPr>
            <a:r>
              <a:rPr lang="en-GB" sz="4800" dirty="0" smtClean="0"/>
              <a:t>How to guarantee </a:t>
            </a:r>
            <a:br>
              <a:rPr lang="en-GB" sz="4800" dirty="0" smtClean="0"/>
            </a:br>
            <a:r>
              <a:rPr lang="en-GB" sz="4800" dirty="0" smtClean="0"/>
              <a:t>that Mary Miller </a:t>
            </a:r>
            <a:br>
              <a:rPr lang="en-GB" sz="4800" dirty="0" smtClean="0"/>
            </a:br>
            <a:r>
              <a:rPr lang="en-GB" sz="4800" dirty="0" smtClean="0"/>
              <a:t>has the correct metadata </a:t>
            </a:r>
            <a:br>
              <a:rPr lang="en-GB" sz="4800" dirty="0" smtClean="0"/>
            </a:br>
            <a:r>
              <a:rPr lang="en-GB" sz="4800" dirty="0" smtClean="0"/>
              <a:t>in the image file</a:t>
            </a:r>
            <a:endParaRPr lang="en-GB" sz="48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© 2015 IPTC www.iptc.org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B73E91-1746-4628-BF9E-8878BCC8CD69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682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Clarification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IPTC</a:t>
            </a:r>
          </a:p>
          <a:p>
            <a:r>
              <a:rPr lang="en-GB" dirty="0" smtClean="0"/>
              <a:t>… has as long experience and strong knowledge about the data used to describe and manage a photo …</a:t>
            </a:r>
          </a:p>
          <a:p>
            <a:r>
              <a:rPr lang="en-GB" dirty="0" smtClean="0"/>
              <a:t>… but only little knowledge about how to secure metadata against modifications without permission.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We want to forward the needs of people using the IPTC metadata schema to security experts.</a:t>
            </a:r>
            <a:endParaRPr lang="en-GB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© 2015 IPTC www.iptc.org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B73E91-1746-4628-BF9E-8878BCC8CD69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5783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needs to be secured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IPTC sees the need for  different levels of protection</a:t>
            </a:r>
          </a:p>
          <a:p>
            <a:r>
              <a:rPr lang="en-US" dirty="0" smtClean="0"/>
              <a:t>"</a:t>
            </a:r>
            <a:r>
              <a:rPr lang="en-US" dirty="0"/>
              <a:t>never ever change the value of property </a:t>
            </a:r>
            <a:r>
              <a:rPr lang="en-US" dirty="0" smtClean="0"/>
              <a:t>X“ (after the initial application of the value)</a:t>
            </a:r>
            <a:endParaRPr lang="en-US" dirty="0"/>
          </a:p>
          <a:p>
            <a:r>
              <a:rPr lang="en-US" dirty="0" smtClean="0"/>
              <a:t>"</a:t>
            </a:r>
            <a:r>
              <a:rPr lang="en-US" dirty="0"/>
              <a:t>property Y may be changed only with </a:t>
            </a:r>
            <a:r>
              <a:rPr lang="en-US" dirty="0" smtClean="0"/>
              <a:t>an agreement by the prior editor of this property value"</a:t>
            </a:r>
            <a:endParaRPr lang="en-US" dirty="0"/>
          </a:p>
          <a:p>
            <a:r>
              <a:rPr lang="en-US" dirty="0" smtClean="0"/>
              <a:t>Protected </a:t>
            </a:r>
            <a:r>
              <a:rPr lang="en-US" dirty="0"/>
              <a:t>history of changes which allows to track back</a:t>
            </a:r>
          </a:p>
          <a:p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© 2015 IPTC www.iptc.org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B73E91-1746-4628-BF9E-8878BCC8CD69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131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C000"/>
                </a:solidFill>
              </a:rPr>
              <a:t>Limit editing</a:t>
            </a:r>
            <a:r>
              <a:rPr lang="en-GB" dirty="0" smtClean="0"/>
              <a:t> metadata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Top Level „never ever change“</a:t>
            </a:r>
          </a:p>
          <a:p>
            <a:pPr lvl="1"/>
            <a:r>
              <a:rPr lang="en-GB" dirty="0" smtClean="0"/>
              <a:t>E.g. Initial Globally Unique Identifier</a:t>
            </a:r>
          </a:p>
          <a:p>
            <a:r>
              <a:rPr lang="en-GB" dirty="0" smtClean="0"/>
              <a:t>Second Level: change only with an explicit permission by the last editor of this value (maybe: using a shared key)</a:t>
            </a:r>
          </a:p>
          <a:p>
            <a:pPr lvl="1"/>
            <a:r>
              <a:rPr lang="en-GB" dirty="0" smtClean="0"/>
              <a:t>Creator</a:t>
            </a:r>
          </a:p>
          <a:p>
            <a:pPr lvl="1"/>
            <a:r>
              <a:rPr lang="en-GB" dirty="0" smtClean="0"/>
              <a:t>Core rights properties: Copyright Owner + Notice, Licensing</a:t>
            </a:r>
          </a:p>
          <a:p>
            <a:r>
              <a:rPr lang="en-GB" dirty="0" smtClean="0"/>
              <a:t>Third Level: at least show a warning and keep records (history) of any change</a:t>
            </a:r>
          </a:p>
          <a:p>
            <a:pPr lvl="1"/>
            <a:r>
              <a:rPr lang="en-GB" dirty="0" smtClean="0"/>
              <a:t>Model &amp; Property Releases</a:t>
            </a:r>
          </a:p>
          <a:p>
            <a:pPr lvl="1"/>
            <a:r>
              <a:rPr lang="en-GB" dirty="0" smtClean="0"/>
              <a:t>Credit Line</a:t>
            </a:r>
          </a:p>
          <a:p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© 2015 IPTC www.iptc.org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B73E91-1746-4628-BF9E-8878BCC8CD69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4488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PTC-TEMPLATE-dark-2015">
  <a:themeElements>
    <a:clrScheme name="Nyad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IPTC-TEMPLATE-dark-2015</Template>
  <TotalTime>0</TotalTime>
  <Words>624</Words>
  <Application>Microsoft Office PowerPoint</Application>
  <PresentationFormat>Bildschirmpräsentation (4:3)</PresentationFormat>
  <Paragraphs>95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IPTC-TEMPLATE-dark-2015</vt:lpstr>
      <vt:lpstr>“I don’t want to get my copyright stripped off” </vt:lpstr>
      <vt:lpstr>IPTC – who‘s that?</vt:lpstr>
      <vt:lpstr>IPTC Photo Metadata Standard</vt:lpstr>
      <vt:lpstr>Photo workflow/supply chain</vt:lpstr>
      <vt:lpstr>The Challenge</vt:lpstr>
      <vt:lpstr>The Real Challenge</vt:lpstr>
      <vt:lpstr>Clarification</vt:lpstr>
      <vt:lpstr>What needs to be secured</vt:lpstr>
      <vt:lpstr>Limit editing metadata</vt:lpstr>
      <vt:lpstr>Control editing metadata</vt:lpstr>
      <vt:lpstr>Show alarm if a change was not permitted</vt:lpstr>
      <vt:lpstr>Implementation</vt:lpstr>
      <vt:lpstr>PowerPoint-Präsentation</vt:lpstr>
    </vt:vector>
  </TitlesOfParts>
  <Company>NewsIT-M.W.Steidl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IPTC presentation</dc:title>
  <dc:creator>Michael W Steidl</dc:creator>
  <cp:lastModifiedBy>Michael W Steidl</cp:lastModifiedBy>
  <cp:revision>46</cp:revision>
  <dcterms:created xsi:type="dcterms:W3CDTF">2015-10-01T13:30:14Z</dcterms:created>
  <dcterms:modified xsi:type="dcterms:W3CDTF">2015-10-12T13:23:23Z</dcterms:modified>
</cp:coreProperties>
</file>