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4" r:id="rId4"/>
    <p:sldId id="258" r:id="rId5"/>
    <p:sldId id="267" r:id="rId6"/>
    <p:sldId id="279" r:id="rId7"/>
    <p:sldId id="286" r:id="rId8"/>
    <p:sldId id="276" r:id="rId9"/>
    <p:sldId id="280" r:id="rId10"/>
    <p:sldId id="268" r:id="rId11"/>
    <p:sldId id="281" r:id="rId12"/>
    <p:sldId id="278" r:id="rId13"/>
    <p:sldId id="282" r:id="rId14"/>
    <p:sldId id="283" r:id="rId15"/>
    <p:sldId id="287" r:id="rId16"/>
    <p:sldId id="284" r:id="rId17"/>
    <p:sldId id="288" r:id="rId18"/>
    <p:sldId id="26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9" autoAdjust="0"/>
    <p:restoredTop sz="82542" autoAdjust="0"/>
  </p:normalViewPr>
  <p:slideViewPr>
    <p:cSldViewPr>
      <p:cViewPr varScale="1">
        <p:scale>
          <a:sx n="192" d="100"/>
          <a:sy n="192" d="100"/>
        </p:scale>
        <p:origin x="-752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0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81FE-FB37-374E-805A-8F9C14BF0BAF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CD0FA-CA6A-444D-BE4B-A8F0135F4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FF668-7C50-4B94-9072-20C8029D9AA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07FF-CE49-4EB8-8F1A-D934F5C9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8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solution to protecting privacy in photo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07FF-CE49-4EB8-8F1A-D934F5C96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1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OSN creates a lot of privacy issues. Especially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multimedia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videos.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kinds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great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07FF-CE49-4EB8-8F1A-D934F5C96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9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method is to convert an</a:t>
            </a:r>
            <a:r>
              <a:rPr lang="en-US" baseline="0" dirty="0" smtClean="0"/>
              <a:t> image to its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07FF-CE49-4EB8-8F1A-D934F5C96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7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066E-2DD1-7A41-B94B-B438C0512664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DAA2-5A8C-E648-86BF-70A5AA34DFE8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C5BF-D4E1-B144-AE65-381F25CFB38D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52F7-3959-6343-94FE-E74265371F8B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5C-7548-6A4E-9C57-1DDFD50D03C8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393-ADA4-C043-B358-85AB8ACEFFB7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35F4-6350-9B4A-A0BA-526ED25A2C90}" type="datetime1">
              <a:rPr lang="en-US" smtClean="0"/>
              <a:t>14/10/15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2A3-5962-AB4D-B610-B48649E4EFAB}" type="datetime1">
              <a:rPr lang="en-US" smtClean="0"/>
              <a:t>14/10/15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FEE7-F94B-1446-9B24-3CA9CA44BDA7}" type="datetime1">
              <a:rPr lang="en-US" smtClean="0"/>
              <a:t>14/10/15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FA12-B739-004F-A59F-6C1C0680E580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04CD-BCA1-6941-8BF0-8C203F28A59C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4767263"/>
            <a:ext cx="1066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4A11-B9C7-8B41-9279-730C6B277AF4}" type="datetime1">
              <a:rPr lang="en-US" smtClean="0"/>
              <a:t>14/10/15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4767263"/>
            <a:ext cx="502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4767263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572000"/>
            <a:ext cx="9144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616087"/>
            <a:ext cx="533400" cy="487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41" y="4629150"/>
            <a:ext cx="926758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Century Gothic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11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9.emf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Privacy</a:t>
            </a:r>
            <a:r>
              <a:rPr lang="en-US" altLang="zh-CN" sz="3600" dirty="0" smtClean="0"/>
              <a:t>-Preserving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Photo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Sharing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based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Secure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JPEG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L</a:t>
            </a:r>
            <a:r>
              <a:rPr lang="en-US" altLang="zh-CN" sz="2000" b="1" dirty="0" smtClean="0"/>
              <a:t>in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Yuan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Touradj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Ebrahimi</a:t>
            </a:r>
            <a:endParaRPr lang="en-US" altLang="zh-CN" sz="2000" dirty="0" smtClean="0"/>
          </a:p>
          <a:p>
            <a:r>
              <a:rPr lang="en-US" sz="1600" dirty="0"/>
              <a:t>Multimedia Signal Processing Group, </a:t>
            </a:r>
            <a:r>
              <a:rPr lang="en-US" sz="1600" dirty="0" smtClean="0"/>
              <a:t>EPFL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406-363D-A346-8CD4-344204AF8C81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Sharing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Client device/application completely trusted</a:t>
            </a:r>
          </a:p>
          <a:p>
            <a:pPr lvl="1"/>
            <a:r>
              <a:rPr lang="en-US" dirty="0" smtClean="0"/>
              <a:t>Server minimally trusted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(for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revocation)</a:t>
            </a:r>
            <a:endParaRPr lang="en-US" dirty="0" smtClean="0"/>
          </a:p>
          <a:p>
            <a:pPr lvl="1"/>
            <a:r>
              <a:rPr lang="en-US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trusted</a:t>
            </a:r>
          </a:p>
          <a:p>
            <a:pPr lvl="1"/>
            <a:r>
              <a:rPr lang="en-US" dirty="0" smtClean="0"/>
              <a:t>No cache of image and key data on client device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(for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revocation)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52E8-1117-F045-A2C8-774A76A4839F}" type="datetime1">
              <a:rPr lang="en-US" smtClean="0"/>
              <a:t>14/10/15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40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Sharing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71850"/>
          </a:xfrm>
        </p:spPr>
        <p:txBody>
          <a:bodyPr>
            <a:normAutofit/>
          </a:bodyPr>
          <a:lstStyle/>
          <a:p>
            <a:r>
              <a:rPr lang="en-US" dirty="0" smtClean="0"/>
              <a:t>Public</a:t>
            </a:r>
            <a:r>
              <a:rPr lang="zh-CN" altLang="en-US" dirty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Infrastructure</a:t>
            </a:r>
          </a:p>
          <a:p>
            <a:pPr lvl="1"/>
            <a:r>
              <a:rPr lang="en-US" dirty="0" smtClean="0"/>
              <a:t>Private key </a:t>
            </a:r>
            <a:r>
              <a:rPr lang="en-US" altLang="zh-CN" dirty="0"/>
              <a:t>cryptography</a:t>
            </a:r>
          </a:p>
          <a:p>
            <a:pPr lvl="2"/>
            <a:r>
              <a:rPr lang="en-US" dirty="0" smtClean="0"/>
              <a:t>Like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JPEG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protection</a:t>
            </a:r>
            <a:endParaRPr lang="en-US" dirty="0" smtClean="0"/>
          </a:p>
          <a:p>
            <a:pPr lvl="1"/>
            <a:r>
              <a:rPr lang="en-US" dirty="0" smtClean="0"/>
              <a:t>Public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cryptography</a:t>
            </a:r>
          </a:p>
          <a:p>
            <a:pPr lvl="2"/>
            <a:r>
              <a:rPr lang="en-US" altLang="zh-CN" dirty="0" smtClean="0"/>
              <a:t>Encrypt 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public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</a:p>
          <a:p>
            <a:pPr lvl="2"/>
            <a:r>
              <a:rPr lang="en-US" altLang="zh-CN" dirty="0" smtClean="0"/>
              <a:t>Decrypt 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private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-Policy Attribute</a:t>
            </a:r>
            <a:r>
              <a:rPr lang="en-US" altLang="zh-CN" dirty="0" smtClean="0"/>
              <a:t>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Encryption (CP-ABE)</a:t>
            </a:r>
          </a:p>
          <a:p>
            <a:pPr lvl="2"/>
            <a:r>
              <a:rPr lang="en-US" dirty="0" smtClean="0"/>
              <a:t>Encrypt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access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structure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(policy)</a:t>
            </a:r>
          </a:p>
          <a:p>
            <a:pPr lvl="2"/>
            <a:r>
              <a:rPr lang="en-US" dirty="0" smtClean="0"/>
              <a:t>Decrypt </a:t>
            </a:r>
            <a:r>
              <a:rPr lang="en-US" altLang="zh-CN" dirty="0" smtClean="0"/>
              <a:t>with a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private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key</a:t>
            </a:r>
            <a:r>
              <a:rPr lang="en-US" altLang="zh-CN" dirty="0" smtClean="0"/>
              <a:t>, associated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attributes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2642-5CED-7749-9BC5-50CFD10DDFA0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81150"/>
            <a:ext cx="3120923" cy="162597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0200" y="1733550"/>
            <a:ext cx="3429000" cy="993577"/>
            <a:chOff x="4876800" y="1962150"/>
            <a:chExt cx="3429000" cy="993577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943600" y="2343150"/>
              <a:ext cx="0" cy="3048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38800" y="264795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Century Gothic" pitchFamily="34" charset="0"/>
                </a:rPr>
                <a:t>key</a:t>
              </a:r>
              <a:endParaRPr lang="en-US" sz="1400" dirty="0">
                <a:latin typeface="Century Gothic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239000" y="2343150"/>
              <a:ext cx="0" cy="3048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34200" y="264795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Century Gothic" pitchFamily="34" charset="0"/>
                </a:rPr>
                <a:t>key</a:t>
              </a:r>
              <a:endParaRPr lang="en-US" sz="1400" dirty="0">
                <a:latin typeface="Century Gothic" pitchFamily="34" charset="0"/>
              </a:endParaRPr>
            </a:p>
          </p:txBody>
        </p:sp>
        <p:pic>
          <p:nvPicPr>
            <p:cNvPr id="22" name="Picture 21" descr="JPEG-signatur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1962150"/>
              <a:ext cx="838200" cy="8382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7010400" y="2343150"/>
              <a:ext cx="457200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jpeg-signature_1793871587_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962150"/>
              <a:ext cx="864000" cy="864000"/>
            </a:xfrm>
            <a:prstGeom prst="rect">
              <a:avLst/>
            </a:prstGeom>
          </p:spPr>
        </p:pic>
        <p:pic>
          <p:nvPicPr>
            <p:cNvPr id="25" name="Picture 24" descr="JPEG-signatur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962150"/>
              <a:ext cx="838200" cy="838200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5715000" y="2343150"/>
              <a:ext cx="457200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562600" y="1657350"/>
            <a:ext cx="3461207" cy="1289869"/>
            <a:chOff x="5560412" y="1751835"/>
            <a:chExt cx="3461207" cy="12898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45818" t="10126" r="2980" b="4978"/>
            <a:stretch/>
          </p:blipFill>
          <p:spPr>
            <a:xfrm>
              <a:off x="6934200" y="1885950"/>
              <a:ext cx="2087419" cy="115575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l="4393" t="21525" r="65501" b="7398"/>
            <a:stretch/>
          </p:blipFill>
          <p:spPr>
            <a:xfrm>
              <a:off x="5560412" y="1751835"/>
              <a:ext cx="1289316" cy="1016448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704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Sharing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ECE-6646-464F-8409-FB17215CDAAE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architecture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47750"/>
            <a:ext cx="4267200" cy="341652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039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Sharing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71850"/>
          </a:xfrm>
        </p:spPr>
        <p:txBody>
          <a:bodyPr>
            <a:normAutofit/>
          </a:bodyPr>
          <a:lstStyle/>
          <a:p>
            <a:r>
              <a:rPr lang="en-US" dirty="0" smtClean="0"/>
              <a:t>Photo protection, sharing and accessing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7D03-DD7B-B64C-AB4D-8C777D1088B2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" name="Picture 39" descr="process_share_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81298"/>
            <a:ext cx="7315200" cy="25430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83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Sharing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attribute privacy keys to friends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9ECB-46AC-E145-9B22-C1D2C6A7B410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process_share_as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33550"/>
            <a:ext cx="7282950" cy="2514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82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Sharing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altLang="zh-CN" dirty="0" smtClean="0"/>
              <a:t>evocation</a:t>
            </a:r>
          </a:p>
          <a:p>
            <a:pPr lvl="1"/>
            <a:r>
              <a:rPr lang="en-US" dirty="0" smtClean="0"/>
              <a:t>Revoke a friend Attribute Private Key</a:t>
            </a:r>
          </a:p>
          <a:p>
            <a:pPr lvl="1"/>
            <a:r>
              <a:rPr lang="en-US" dirty="0" smtClean="0"/>
              <a:t>Revoke a picture’s </a:t>
            </a:r>
            <a:r>
              <a:rPr lang="en-US" dirty="0"/>
              <a:t>A</a:t>
            </a:r>
            <a:r>
              <a:rPr lang="en-US" dirty="0" smtClean="0"/>
              <a:t>ccess Policy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52F7-3959-6343-94FE-E74265371F8B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and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application</a:t>
            </a:r>
            <a:r>
              <a:rPr lang="zh-CN" altLang="en-US" dirty="0" smtClean="0"/>
              <a:t>: </a:t>
            </a:r>
            <a:r>
              <a:rPr lang="en-US" altLang="zh-CN" b="1" i="1" dirty="0" err="1" smtClean="0"/>
              <a:t>ProShare</a:t>
            </a:r>
            <a:endParaRPr lang="en-US" b="1" i="1" dirty="0" smtClean="0"/>
          </a:p>
          <a:p>
            <a:pPr lvl="1"/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Android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DFCE-98AF-4B46-9696-5A4AC7C498AC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  <p:pic>
        <p:nvPicPr>
          <p:cNvPr id="7" name="Picture 6" descr="IC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47950"/>
            <a:ext cx="1143000" cy="1145551"/>
          </a:xfrm>
          <a:prstGeom prst="rect">
            <a:avLst/>
          </a:prstGeom>
        </p:spPr>
      </p:pic>
      <p:pic>
        <p:nvPicPr>
          <p:cNvPr id="8" name="Picture 7" descr="IMG_406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33550"/>
            <a:ext cx="1524000" cy="2705099"/>
          </a:xfrm>
          <a:prstGeom prst="rect">
            <a:avLst/>
          </a:prstGeom>
        </p:spPr>
      </p:pic>
      <p:pic>
        <p:nvPicPr>
          <p:cNvPr id="9" name="Picture 8" descr="IMG_406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33550"/>
            <a:ext cx="1524000" cy="2705100"/>
          </a:xfrm>
          <a:prstGeom prst="rect">
            <a:avLst/>
          </a:prstGeom>
        </p:spPr>
      </p:pic>
      <p:pic>
        <p:nvPicPr>
          <p:cNvPr id="11" name="Picture 10" descr="IMG_26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33550"/>
            <a:ext cx="1524000" cy="27051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714750"/>
            <a:ext cx="103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P</a:t>
            </a:r>
            <a:r>
              <a:rPr lang="en-US" altLang="zh-CN" dirty="0" err="1" smtClean="0">
                <a:latin typeface="+mj-lt"/>
              </a:rPr>
              <a:t>roShare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157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L. Yuan, P. </a:t>
            </a:r>
            <a:r>
              <a:rPr lang="en-US" sz="1400" dirty="0" err="1"/>
              <a:t>Korshunov</a:t>
            </a:r>
            <a:r>
              <a:rPr lang="en-US" sz="1400" dirty="0"/>
              <a:t> and T. </a:t>
            </a:r>
            <a:r>
              <a:rPr lang="en-US" sz="1400" dirty="0" err="1"/>
              <a:t>Ebrahimi</a:t>
            </a:r>
            <a:r>
              <a:rPr lang="en-US" sz="1400" dirty="0"/>
              <a:t>. </a:t>
            </a:r>
            <a:r>
              <a:rPr lang="en-US" sz="1400" b="1" dirty="0"/>
              <a:t>Secure JPEG Scrambling enabling Privacy in Photo Sharing</a:t>
            </a:r>
            <a:r>
              <a:rPr lang="en-US" sz="1400" dirty="0"/>
              <a:t>. Workshop on De-identification for privacy protection in multimedia, Ljubljana, Slovenia, 2015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L. Yuan and T. </a:t>
            </a:r>
            <a:r>
              <a:rPr lang="en-US" sz="1400" dirty="0" err="1"/>
              <a:t>Ebrahimi</a:t>
            </a:r>
            <a:r>
              <a:rPr lang="en-US" sz="1400" dirty="0"/>
              <a:t>. </a:t>
            </a:r>
            <a:r>
              <a:rPr lang="en-US" sz="1400" b="1" dirty="0"/>
              <a:t>Image </a:t>
            </a:r>
            <a:r>
              <a:rPr lang="en-US" sz="1400" b="1" dirty="0" err="1"/>
              <a:t>Transmorphing</a:t>
            </a:r>
            <a:r>
              <a:rPr lang="en-US" sz="1400" b="1" dirty="0"/>
              <a:t> with JPEG</a:t>
            </a:r>
            <a:r>
              <a:rPr lang="en-US" sz="1400" dirty="0"/>
              <a:t>. IEEE International Conference on Image Processing (ICIP), Québec City, Canada, 2015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L. Yuan, D. </a:t>
            </a:r>
            <a:r>
              <a:rPr lang="en-US" sz="1400" dirty="0" err="1"/>
              <a:t>Mc</a:t>
            </a:r>
            <a:r>
              <a:rPr lang="en-US" sz="1400" dirty="0"/>
              <a:t> </a:t>
            </a:r>
            <a:r>
              <a:rPr lang="en-US" sz="1400" dirty="0" err="1"/>
              <a:t>Nally</a:t>
            </a:r>
            <a:r>
              <a:rPr lang="en-US" sz="1400" dirty="0"/>
              <a:t>, A. </a:t>
            </a:r>
            <a:r>
              <a:rPr lang="en-US" sz="1400" dirty="0" err="1"/>
              <a:t>Küpçü</a:t>
            </a:r>
            <a:r>
              <a:rPr lang="en-US" sz="1400" dirty="0"/>
              <a:t> and T. </a:t>
            </a:r>
            <a:r>
              <a:rPr lang="en-US" sz="1400" dirty="0" err="1"/>
              <a:t>Ebrahimi</a:t>
            </a:r>
            <a:r>
              <a:rPr lang="en-US" sz="1400" dirty="0"/>
              <a:t>. </a:t>
            </a:r>
            <a:r>
              <a:rPr lang="en-US" sz="1400" b="1" dirty="0"/>
              <a:t>Privacy-Preserving Photo Sharing based on a Public Key Infrastructure</a:t>
            </a:r>
            <a:r>
              <a:rPr lang="en-US" sz="1400" dirty="0"/>
              <a:t>. SPIE Optical Engineering + Applications, San Diego, California, USA, Applications of Digital Image Processing XXXVIII, 2015.</a:t>
            </a:r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52F7-3959-6343-94FE-E74265371F8B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2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3F0-068E-A247-9264-349E80B8FCC8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824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altLang="zh-CN" dirty="0" smtClean="0"/>
              <a:t>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10000" cy="3371850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Social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network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cloud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service</a:t>
            </a:r>
          </a:p>
          <a:p>
            <a:r>
              <a:rPr lang="en-US" altLang="zh-CN" sz="2400" dirty="0" smtClean="0"/>
              <a:t>Easy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fast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photo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sharing</a:t>
            </a:r>
            <a:r>
              <a:rPr lang="zh-CN" altLang="en-US" dirty="0" smtClean="0"/>
              <a:t>,</a:t>
            </a:r>
            <a:r>
              <a:rPr lang="en-US" altLang="zh-CN" dirty="0" smtClean="0"/>
              <a:t>huge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amount</a:t>
            </a:r>
            <a:endParaRPr lang="en-US" altLang="zh-CN" sz="2400" dirty="0" smtClean="0"/>
          </a:p>
          <a:p>
            <a:r>
              <a:rPr lang="en-US" dirty="0" smtClean="0"/>
              <a:t>Privacy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concern: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picture is worth a thousand </a:t>
            </a:r>
            <a:r>
              <a:rPr lang="en-US" dirty="0" smtClean="0"/>
              <a:t>words</a:t>
            </a:r>
            <a:r>
              <a:rPr lang="en-US" altLang="zh-CN" dirty="0" smtClean="0"/>
              <a:t>.”</a:t>
            </a:r>
          </a:p>
          <a:p>
            <a:pPr lvl="1"/>
            <a:r>
              <a:rPr lang="en-US" dirty="0" smtClean="0"/>
              <a:t>Visual info</a:t>
            </a:r>
            <a:r>
              <a:rPr lang="en-US" altLang="zh-CN" dirty="0" smtClean="0"/>
              <a:t>.</a:t>
            </a:r>
            <a:r>
              <a:rPr lang="en-US" dirty="0" smtClean="0"/>
              <a:t>, metadata, geo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taging</a:t>
            </a:r>
            <a:r>
              <a:rPr lang="en-US" altLang="zh-CN" dirty="0" smtClean="0"/>
              <a:t>,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491-C0DB-7E4F-BB1F-C5F3080269BC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Images-Per-Day-KPCB-May-2014_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200150"/>
            <a:ext cx="4854761" cy="3200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19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altLang="zh-CN" dirty="0"/>
              <a:t>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867400" cy="3371850"/>
          </a:xfrm>
        </p:spPr>
        <p:txBody>
          <a:bodyPr>
            <a:normAutofit/>
          </a:bodyPr>
          <a:lstStyle/>
          <a:p>
            <a:r>
              <a:rPr lang="en-US" dirty="0" smtClean="0"/>
              <a:t>Privacy scandal</a:t>
            </a:r>
            <a:r>
              <a:rPr lang="en-US" altLang="zh-CN" dirty="0" smtClean="0"/>
              <a:t>s</a:t>
            </a:r>
          </a:p>
          <a:p>
            <a:pPr lvl="1"/>
            <a:r>
              <a:rPr lang="en-US" dirty="0" smtClean="0"/>
              <a:t>Governmental </a:t>
            </a:r>
            <a:r>
              <a:rPr lang="en-US" dirty="0"/>
              <a:t>surveillance, e.g. PRISM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eakage </a:t>
            </a:r>
            <a:r>
              <a:rPr lang="en-US" dirty="0"/>
              <a:t>of celebrities private </a:t>
            </a:r>
            <a:r>
              <a:rPr lang="en-US" dirty="0" smtClean="0"/>
              <a:t>photos</a:t>
            </a:r>
          </a:p>
          <a:p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privacy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solutions</a:t>
            </a:r>
          </a:p>
          <a:p>
            <a:pPr lvl="1"/>
            <a:r>
              <a:rPr lang="en-US" altLang="zh-CN" dirty="0" smtClean="0"/>
              <a:t>limited </a:t>
            </a:r>
            <a:r>
              <a:rPr lang="en-US" altLang="zh-CN" dirty="0"/>
              <a:t>degree of </a:t>
            </a:r>
            <a:r>
              <a:rPr lang="en-US" altLang="zh-CN" dirty="0" smtClean="0"/>
              <a:t>protection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003C-7338-9A43-83EF-9B7E52271046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PRIS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8248" y="1581151"/>
            <a:ext cx="2651753" cy="17525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222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dirty="0" smtClean="0"/>
              <a:t>A</a:t>
            </a:r>
            <a:r>
              <a:rPr lang="en-US" altLang="zh-CN" dirty="0" smtClean="0"/>
              <a:t>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  <a:endParaRPr lang="en-US" altLang="zh-CN" dirty="0" smtClean="0"/>
          </a:p>
          <a:p>
            <a:pPr lvl="1"/>
            <a:r>
              <a:rPr lang="en-US" dirty="0" smtClean="0"/>
              <a:t>Ensure user defined visual </a:t>
            </a:r>
            <a:r>
              <a:rPr lang="en-US" altLang="zh-CN" dirty="0" smtClean="0"/>
              <a:t>privacy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preserving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maximal</a:t>
            </a:r>
            <a:r>
              <a:rPr lang="zh-CN" altLang="en-US" dirty="0" smtClean="0"/>
              <a:t> </a:t>
            </a:r>
            <a:r>
              <a:rPr lang="en-US" altLang="zh-CN" dirty="0" smtClean="0"/>
              <a:t>usability</a:t>
            </a:r>
            <a:endParaRPr lang="en-US" altLang="zh-CN" dirty="0"/>
          </a:p>
          <a:p>
            <a:r>
              <a:rPr lang="en-US" altLang="zh-CN" dirty="0" smtClean="0"/>
              <a:t>Approaches</a:t>
            </a:r>
          </a:p>
          <a:p>
            <a:pPr lvl="1"/>
            <a:r>
              <a:rPr lang="en-US" altLang="zh-CN" dirty="0" smtClean="0"/>
              <a:t>Secure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JPEG</a:t>
            </a:r>
            <a:r>
              <a:rPr lang="zh-CN" altLang="en-US" dirty="0" smtClean="0"/>
              <a:t>: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JPEG</a:t>
            </a:r>
            <a:r>
              <a:rPr lang="zh-CN" altLang="en-US" dirty="0" smtClean="0"/>
              <a:t> </a:t>
            </a:r>
            <a:r>
              <a:rPr lang="en-US" altLang="zh-CN" dirty="0" smtClean="0"/>
              <a:t>Scrambling</a:t>
            </a:r>
          </a:p>
          <a:p>
            <a:pPr lvl="2"/>
            <a:r>
              <a:rPr lang="en-US" altLang="zh-CN" b="1" dirty="0" smtClean="0"/>
              <a:t>JPEG</a:t>
            </a:r>
            <a:r>
              <a:rPr lang="zh-CN" altLang="en-US" b="1" dirty="0" smtClean="0"/>
              <a:t> </a:t>
            </a:r>
            <a:r>
              <a:rPr lang="en-US" altLang="zh-CN" b="1" dirty="0" err="1" smtClean="0"/>
              <a:t>Transmorphing</a:t>
            </a:r>
            <a:endParaRPr lang="en-US" altLang="zh-CN" b="1" dirty="0" smtClean="0"/>
          </a:p>
          <a:p>
            <a:pPr lvl="1"/>
            <a:r>
              <a:rPr lang="en-US" altLang="zh-CN" dirty="0" smtClean="0"/>
              <a:t>Photo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architecture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Public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Infrastructure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(PKI)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C456-6F14-B44D-B332-319B9E71C25A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31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</a:t>
            </a:r>
            <a:r>
              <a:rPr lang="en-US" altLang="zh-CN" dirty="0"/>
              <a:t>Scrambling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coefficients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CD66-4180-1548-B254-550A0F97BF32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2" name="Picture 51" descr="275_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03" y="2548828"/>
            <a:ext cx="1486119" cy="1114586"/>
          </a:xfrm>
          <a:prstGeom prst="rect">
            <a:avLst/>
          </a:prstGeom>
        </p:spPr>
      </p:pic>
      <p:pic>
        <p:nvPicPr>
          <p:cNvPr id="7" name="Picture 6" descr="peop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95502"/>
            <a:ext cx="1486119" cy="111458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34" idx="3"/>
          </p:cNvCxnSpPr>
          <p:nvPr/>
        </p:nvCxnSpPr>
        <p:spPr>
          <a:xfrm>
            <a:off x="6005710" y="3185967"/>
            <a:ext cx="616396" cy="657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4" idx="3"/>
          </p:cNvCxnSpPr>
          <p:nvPr/>
        </p:nvCxnSpPr>
        <p:spPr>
          <a:xfrm flipV="1">
            <a:off x="6005710" y="2448182"/>
            <a:ext cx="616396" cy="737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7099833" y="3238048"/>
            <a:ext cx="69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entury Gothic"/>
                <a:cs typeface="Century Gothic"/>
              </a:rPr>
              <a:t>…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5995040" y="3227154"/>
            <a:ext cx="69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Century Gothic"/>
                <a:cs typeface="Century Gothic"/>
              </a:rPr>
              <a:t>…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14" name="Multidocument 13"/>
          <p:cNvSpPr/>
          <p:nvPr/>
        </p:nvSpPr>
        <p:spPr>
          <a:xfrm>
            <a:off x="4419600" y="3723097"/>
            <a:ext cx="1482421" cy="371726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44385"/>
              </p:ext>
            </p:extLst>
          </p:nvPr>
        </p:nvGraphicFramePr>
        <p:xfrm>
          <a:off x="6189663" y="2420938"/>
          <a:ext cx="2159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" name="Equation" r:id="rId5" imgW="152400" imgH="203200" progId="Equation.3">
                  <p:embed/>
                </p:oleObj>
              </mc:Choice>
              <mc:Fallback>
                <p:oleObj name="Equation" r:id="rId5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9663" y="2420938"/>
                        <a:ext cx="2159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73450"/>
              </p:ext>
            </p:extLst>
          </p:nvPr>
        </p:nvGraphicFramePr>
        <p:xfrm>
          <a:off x="6180933" y="3538225"/>
          <a:ext cx="235066" cy="30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" name="Equation" r:id="rId7" imgW="165100" imgH="215900" progId="Equation.3">
                  <p:embed/>
                </p:oleObj>
              </mc:Choice>
              <mc:Fallback>
                <p:oleObj name="Equation" r:id="rId7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0933" y="3538225"/>
                        <a:ext cx="235066" cy="30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 rot="5400000">
            <a:off x="1382271" y="3842890"/>
            <a:ext cx="691743" cy="276999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entury Gothic"/>
                <a:cs typeface="Century Gothic"/>
              </a:rPr>
              <a:t>…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1" y="3369971"/>
            <a:ext cx="1486118" cy="80787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entury Gothic"/>
              <a:cs typeface="Century Gothic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32839" y="3635518"/>
            <a:ext cx="1492483" cy="271845"/>
            <a:chOff x="2318453" y="3572929"/>
            <a:chExt cx="1663092" cy="302921"/>
          </a:xfrm>
        </p:grpSpPr>
        <p:sp>
          <p:nvSpPr>
            <p:cNvPr id="23" name="Rectangle 22"/>
            <p:cNvSpPr/>
            <p:nvPr/>
          </p:nvSpPr>
          <p:spPr>
            <a:xfrm>
              <a:off x="2318453" y="3572929"/>
              <a:ext cx="1663092" cy="30292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/>
                <a:cs typeface="Century Gothic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8208256"/>
                </p:ext>
              </p:extLst>
            </p:nvPr>
          </p:nvGraphicFramePr>
          <p:xfrm>
            <a:off x="2343283" y="3615434"/>
            <a:ext cx="1600200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0" name="Equation" r:id="rId9" imgW="2438400" imgH="266700" progId="Equation.3">
                    <p:embed/>
                  </p:oleObj>
                </mc:Choice>
                <mc:Fallback>
                  <p:oleObj name="Equation" r:id="rId9" imgW="24384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43283" y="3615434"/>
                          <a:ext cx="1600200" cy="217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2632839" y="2316872"/>
            <a:ext cx="1492483" cy="271845"/>
            <a:chOff x="2303281" y="2694388"/>
            <a:chExt cx="1663092" cy="302921"/>
          </a:xfrm>
        </p:grpSpPr>
        <p:sp>
          <p:nvSpPr>
            <p:cNvPr id="26" name="Rectangle 25"/>
            <p:cNvSpPr/>
            <p:nvPr/>
          </p:nvSpPr>
          <p:spPr>
            <a:xfrm>
              <a:off x="2303281" y="2694388"/>
              <a:ext cx="1663092" cy="30292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/>
                <a:cs typeface="Century Gothic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256558"/>
                </p:ext>
              </p:extLst>
            </p:nvPr>
          </p:nvGraphicFramePr>
          <p:xfrm>
            <a:off x="2332940" y="2736893"/>
            <a:ext cx="1600200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" name="Equation" r:id="rId11" imgW="2438400" imgH="266700" progId="Equation.3">
                    <p:embed/>
                  </p:oleObj>
                </mc:Choice>
                <mc:Fallback>
                  <p:oleObj name="Equation" r:id="rId11" imgW="24384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32940" y="2736893"/>
                          <a:ext cx="1600200" cy="217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634131"/>
              </p:ext>
            </p:extLst>
          </p:nvPr>
        </p:nvGraphicFramePr>
        <p:xfrm>
          <a:off x="3221906" y="2958667"/>
          <a:ext cx="314349" cy="31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" name="Equation" r:id="rId13" imgW="165100" imgH="165100" progId="Equation.3">
                  <p:embed/>
                </p:oleObj>
              </mc:Choice>
              <mc:Fallback>
                <p:oleObj name="Equation" r:id="rId1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1906" y="2958667"/>
                        <a:ext cx="314349" cy="314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stCxn id="7" idx="3"/>
            <a:endCxn id="26" idx="1"/>
          </p:cNvCxnSpPr>
          <p:nvPr/>
        </p:nvCxnSpPr>
        <p:spPr>
          <a:xfrm>
            <a:off x="2400519" y="2452795"/>
            <a:ext cx="232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3"/>
            <a:endCxn id="23" idx="1"/>
          </p:cNvCxnSpPr>
          <p:nvPr/>
        </p:nvCxnSpPr>
        <p:spPr>
          <a:xfrm flipV="1">
            <a:off x="2400519" y="3771441"/>
            <a:ext cx="232320" cy="2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2"/>
            <a:endCxn id="28" idx="0"/>
          </p:cNvCxnSpPr>
          <p:nvPr/>
        </p:nvCxnSpPr>
        <p:spPr>
          <a:xfrm flipH="1">
            <a:off x="3379080" y="2588717"/>
            <a:ext cx="1" cy="369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0"/>
            <a:endCxn id="28" idx="2"/>
          </p:cNvCxnSpPr>
          <p:nvPr/>
        </p:nvCxnSpPr>
        <p:spPr>
          <a:xfrm flipH="1" flipV="1">
            <a:off x="3379080" y="3273015"/>
            <a:ext cx="1" cy="362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3"/>
          </p:cNvCxnSpPr>
          <p:nvPr/>
        </p:nvCxnSpPr>
        <p:spPr>
          <a:xfrm>
            <a:off x="3536255" y="3115840"/>
            <a:ext cx="879648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305791" y="2194087"/>
            <a:ext cx="1699919" cy="1983758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6156" y="2227934"/>
            <a:ext cx="191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entury Gothic"/>
                <a:cs typeface="Century Gothic"/>
              </a:rPr>
              <a:t>Scrambled JPEG </a:t>
            </a:r>
            <a:r>
              <a:rPr lang="en-US" sz="1050" b="1" dirty="0" smtClean="0">
                <a:latin typeface="Century Gothic"/>
                <a:cs typeface="Century Gothic"/>
              </a:rPr>
              <a:t>photo</a:t>
            </a:r>
            <a:endParaRPr lang="en-US" sz="1050" b="1" dirty="0">
              <a:latin typeface="Century Gothic"/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74368" y="2068290"/>
            <a:ext cx="1831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/>
                <a:cs typeface="Century Gothic"/>
              </a:rPr>
              <a:t>Signs of DCT coefficients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4368" y="3902398"/>
            <a:ext cx="18314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Pseudo-random number</a:t>
            </a:r>
            <a:endParaRPr lang="en-US" sz="1000" dirty="0">
              <a:latin typeface="Century Gothic"/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1671521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b="1" dirty="0" smtClean="0">
                <a:latin typeface="Century Gothic"/>
                <a:cs typeface="Century Gothic"/>
              </a:rPr>
              <a:t>               </a:t>
            </a:r>
            <a:r>
              <a:rPr lang="en-US" sz="1050" b="1" dirty="0" smtClean="0">
                <a:latin typeface="Century Gothic"/>
                <a:cs typeface="Century Gothic"/>
              </a:rPr>
              <a:t>Descrambled photos</a:t>
            </a:r>
            <a:endParaRPr lang="en-US" sz="1050" b="1" dirty="0">
              <a:latin typeface="Century Gothic"/>
              <a:cs typeface="Century Gothic"/>
            </a:endParaRPr>
          </a:p>
        </p:txBody>
      </p:sp>
      <p:cxnSp>
        <p:nvCxnSpPr>
          <p:cNvPr id="39" name="Elbow Connector 38"/>
          <p:cNvCxnSpPr>
            <a:stCxn id="21" idx="2"/>
          </p:cNvCxnSpPr>
          <p:nvPr/>
        </p:nvCxnSpPr>
        <p:spPr>
          <a:xfrm rot="5400000" flipH="1" flipV="1">
            <a:off x="3369729" y="2382555"/>
            <a:ext cx="83022" cy="3507560"/>
          </a:xfrm>
          <a:prstGeom prst="bentConnector4">
            <a:avLst>
              <a:gd name="adj1" fmla="val -247100"/>
              <a:gd name="adj2" fmla="val 100250"/>
            </a:avLst>
          </a:prstGeom>
          <a:ln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79527" y="4165778"/>
            <a:ext cx="23360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Century Gothic"/>
                <a:cs typeface="Century Gothic"/>
              </a:rPr>
              <a:t>Insert parameters in JPEG header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1670054"/>
            <a:ext cx="1486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entury Gothic"/>
                <a:cs typeface="Century Gothic"/>
              </a:rPr>
              <a:t>Original JPEG </a:t>
            </a:r>
            <a:r>
              <a:rPr lang="en-US" sz="1050" b="1" dirty="0" smtClean="0">
                <a:latin typeface="Century Gothic"/>
                <a:cs typeface="Century Gothic"/>
              </a:rPr>
              <a:t>photo</a:t>
            </a:r>
            <a:endParaRPr lang="en-US" sz="1050" b="1" dirty="0">
              <a:latin typeface="Century Gothic"/>
              <a:cs typeface="Century Gothi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81945" y="2483613"/>
            <a:ext cx="26367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342" y="2597266"/>
            <a:ext cx="26367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2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48792" y="2483613"/>
            <a:ext cx="26367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3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85304" y="2386340"/>
            <a:ext cx="26367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4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60308" y="2620379"/>
            <a:ext cx="26367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5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46658" y="2620379"/>
            <a:ext cx="26367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6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26275" y="3218066"/>
            <a:ext cx="27649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7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59958" y="3220589"/>
            <a:ext cx="26367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8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02818" y="3130579"/>
            <a:ext cx="26367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/>
                <a:cs typeface="Century Gothic"/>
              </a:rPr>
              <a:t>9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53" name="Picture 52" descr="273_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70" y="3283746"/>
            <a:ext cx="1486119" cy="1114586"/>
          </a:xfrm>
          <a:prstGeom prst="rect">
            <a:avLst/>
          </a:prstGeom>
        </p:spPr>
      </p:pic>
      <p:pic>
        <p:nvPicPr>
          <p:cNvPr id="54" name="Picture 53" descr="274_s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70" y="1916090"/>
            <a:ext cx="1486119" cy="111458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108813" y="385883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Century Gothic"/>
              <a:cs typeface="Century Gothic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524862"/>
              </p:ext>
            </p:extLst>
          </p:nvPr>
        </p:nvGraphicFramePr>
        <p:xfrm>
          <a:off x="990600" y="3409950"/>
          <a:ext cx="1239838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" name="Equation" r:id="rId17" imgW="1092200" imgH="203200" progId="Equation.3">
                  <p:embed/>
                </p:oleObj>
              </mc:Choice>
              <mc:Fallback>
                <p:oleObj name="Equation" r:id="rId17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0600" y="3409950"/>
                        <a:ext cx="1239838" cy="23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30364"/>
              </p:ext>
            </p:extLst>
          </p:nvPr>
        </p:nvGraphicFramePr>
        <p:xfrm>
          <a:off x="990600" y="3851275"/>
          <a:ext cx="12969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" name="Equation" r:id="rId19" imgW="1143000" imgH="215900" progId="Equation.3">
                  <p:embed/>
                </p:oleObj>
              </mc:Choice>
              <mc:Fallback>
                <p:oleObj name="Equation" r:id="rId19" imgW="1143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0600" y="3851275"/>
                        <a:ext cx="1296988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419600" y="3790950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entury Gothic"/>
                <a:cs typeface="Century Gothic"/>
              </a:rPr>
              <a:t>Metadata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414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Transmorphing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4779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Converting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preserving</a:t>
            </a:r>
            <a:r>
              <a:rPr lang="zh-CN" altLang="en-US" dirty="0" smtClean="0"/>
              <a:t> </a:t>
            </a:r>
            <a:r>
              <a:rPr lang="en-US" altLang="zh-CN" dirty="0"/>
              <a:t>sufficient information about the original image in the processed </a:t>
            </a:r>
            <a:r>
              <a:rPr lang="en-US" altLang="zh-CN" dirty="0" smtClean="0"/>
              <a:t>image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EDEE-A108-0A4A-8CD4-5E70FAB57E97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algorithm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12895"/>
            <a:ext cx="7848601" cy="218765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29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</a:t>
            </a:r>
            <a:r>
              <a:rPr lang="zh-CN" altLang="en-US" dirty="0"/>
              <a:t> </a:t>
            </a:r>
            <a:r>
              <a:rPr lang="en-US" altLang="zh-CN" dirty="0" err="1"/>
              <a:t>Transmorphing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JPEG</a:t>
            </a:r>
            <a:r>
              <a:rPr lang="zh-CN" altLang="en-US" dirty="0" smtClean="0"/>
              <a:t> </a:t>
            </a:r>
            <a:r>
              <a:rPr lang="en-US" altLang="zh-CN" dirty="0" smtClean="0"/>
              <a:t>header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52F7-3959-6343-94FE-E74265371F8B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2286000" y="3688906"/>
            <a:ext cx="1037505" cy="449655"/>
          </a:xfrm>
          <a:prstGeom prst="chevron">
            <a:avLst>
              <a:gd name="adj" fmla="val 2055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Marker</a:t>
            </a:r>
            <a:r>
              <a:rPr lang="zh-CN" alt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ID</a:t>
            </a:r>
            <a:endParaRPr lang="en-US" altLang="zh-CN" sz="1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byte</a:t>
            </a:r>
            <a:endParaRPr lang="en-US" sz="1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506191" y="3688709"/>
            <a:ext cx="1412503" cy="449655"/>
          </a:xfrm>
          <a:prstGeom prst="chevron">
            <a:avLst>
              <a:gd name="adj" fmla="val 2055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ask</a:t>
            </a:r>
            <a:r>
              <a:rPr lang="zh-CN" alt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Matrix</a:t>
            </a: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zh-CN" alt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bytes</a:t>
            </a:r>
            <a:endParaRPr lang="en-US" sz="1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918693" y="3680101"/>
            <a:ext cx="1182683" cy="449655"/>
          </a:xfrm>
          <a:prstGeom prst="chevron">
            <a:avLst>
              <a:gd name="adj" fmla="val 2055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Data Length</a:t>
            </a:r>
            <a:endParaRPr lang="en-US" altLang="zh-CN" sz="1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lang="zh-CN" alt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bytes</a:t>
            </a:r>
            <a:endParaRPr lang="en-US" sz="1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101374" y="3680100"/>
            <a:ext cx="1661626" cy="449655"/>
          </a:xfrm>
          <a:prstGeom prst="chevron">
            <a:avLst>
              <a:gd name="adj" fmla="val 2055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ub-Image</a:t>
            </a:r>
            <a:r>
              <a:rPr lang="zh-CN" alt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Data</a:t>
            </a: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zh-CN" alt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Times New Roman"/>
                <a:cs typeface="Times New Roman"/>
              </a:rPr>
              <a:t>bytes</a:t>
            </a:r>
            <a:endParaRPr lang="en-US" sz="1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323508" y="3691441"/>
            <a:ext cx="1182683" cy="449655"/>
          </a:xfrm>
          <a:prstGeom prst="chevron">
            <a:avLst>
              <a:gd name="adj" fmla="val 2055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Security</a:t>
            </a:r>
            <a:r>
              <a:rPr lang="zh-CN" alt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dirty="0">
                <a:solidFill>
                  <a:schemeClr val="tx1"/>
                </a:solidFill>
                <a:latin typeface="Times New Roman"/>
                <a:cs typeface="Times New Roman"/>
              </a:rPr>
              <a:t>Tool</a:t>
            </a:r>
          </a:p>
          <a:p>
            <a:pPr algn="ctr"/>
            <a:r>
              <a:rPr lang="en-US" altLang="zh-CN" sz="11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zh-CN" alt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00" dirty="0">
                <a:solidFill>
                  <a:schemeClr val="tx1"/>
                </a:solidFill>
                <a:latin typeface="Times New Roman"/>
                <a:cs typeface="Times New Roman"/>
              </a:rPr>
              <a:t>bytes</a:t>
            </a:r>
            <a:endParaRPr lang="en-US" sz="1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5076356" y="2341937"/>
            <a:ext cx="210488" cy="3810000"/>
          </a:xfrm>
          <a:prstGeom prst="leftBrace">
            <a:avLst>
              <a:gd name="adj1" fmla="val 51245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5" rIns="91411" bIns="45705" spcCol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0" y="4275981"/>
            <a:ext cx="1182683" cy="2769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1" tIns="45705" rIns="91411" bIns="45705" rtlCol="0" anchor="t">
            <a:spAutoFit/>
          </a:bodyPr>
          <a:lstStyle/>
          <a:p>
            <a:pPr algn="ctr"/>
            <a:r>
              <a:rPr lang="en-US" altLang="zh-CN" sz="1200" dirty="0">
                <a:latin typeface="Times New Roman"/>
                <a:cs typeface="Times New Roman"/>
              </a:rPr>
              <a:t>Metadata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16" name="Picture 15" descr="mask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232300"/>
            <a:ext cx="1320800" cy="990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17751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T</a:t>
            </a:r>
            <a:r>
              <a:rPr lang="en-US" altLang="zh-CN" sz="1200" dirty="0" err="1" smtClean="0">
                <a:latin typeface="Times New Roman"/>
                <a:cs typeface="Times New Roman"/>
              </a:rPr>
              <a:t>ransm</a:t>
            </a:r>
            <a:r>
              <a:rPr lang="en-US" sz="1200" dirty="0" err="1" smtClean="0">
                <a:latin typeface="Times New Roman"/>
                <a:cs typeface="Times New Roman"/>
              </a:rPr>
              <a:t>orphed</a:t>
            </a:r>
            <a:r>
              <a:rPr lang="zh-CN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zh-CN" sz="1200" dirty="0" smtClean="0">
                <a:latin typeface="Times New Roman"/>
                <a:cs typeface="Times New Roman"/>
              </a:rPr>
              <a:t>JPEG</a:t>
            </a:r>
            <a:r>
              <a:rPr lang="zh-CN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zh-CN" sz="1200" dirty="0" smtClean="0">
                <a:latin typeface="Times New Roman"/>
                <a:cs typeface="Times New Roman"/>
              </a:rPr>
              <a:t>image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8" name="Multidocument 17"/>
          <p:cNvSpPr/>
          <p:nvPr/>
        </p:nvSpPr>
        <p:spPr>
          <a:xfrm>
            <a:off x="609600" y="3299100"/>
            <a:ext cx="1295400" cy="381000"/>
          </a:xfrm>
          <a:prstGeom prst="flowChartMultidocumen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3375300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/>
                <a:cs typeface="Times New Roman"/>
              </a:rPr>
              <a:t>APP</a:t>
            </a:r>
            <a:r>
              <a:rPr lang="zh-CN" altLang="en-US" sz="1050" dirty="0" smtClean="0">
                <a:latin typeface="Times New Roman"/>
                <a:cs typeface="Times New Roman"/>
              </a:rPr>
              <a:t> </a:t>
            </a:r>
            <a:r>
              <a:rPr lang="en-US" altLang="zh-CN" sz="1050" dirty="0" smtClean="0">
                <a:latin typeface="Times New Roman"/>
                <a:cs typeface="Times New Roman"/>
              </a:rPr>
              <a:t>markers</a:t>
            </a:r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1809750"/>
            <a:ext cx="1600200" cy="19812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722797" y="3027235"/>
            <a:ext cx="278012" cy="658319"/>
          </a:xfrm>
          <a:prstGeom prst="downArrow">
            <a:avLst>
              <a:gd name="adj1" fmla="val 20593"/>
              <a:gd name="adj2" fmla="val 34555"/>
            </a:avLst>
          </a:prstGeom>
          <a:solidFill>
            <a:srgbClr val="FFFFFF"/>
          </a:solidFill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2384700"/>
            <a:ext cx="872749" cy="6369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Protection</a:t>
            </a:r>
            <a:r>
              <a:rPr lang="zh-CN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lang="zh-CN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lang="zh-CN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endParaRPr lang="en-US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993777" y="2918100"/>
            <a:ext cx="352561" cy="761999"/>
          </a:xfrm>
          <a:prstGeom prst="downArrow">
            <a:avLst>
              <a:gd name="adj1" fmla="val 50000"/>
              <a:gd name="adj2" fmla="val 34555"/>
            </a:avLst>
          </a:prstGeom>
          <a:solidFill>
            <a:srgbClr val="FFFFFF"/>
          </a:solidFill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95800" y="3070500"/>
            <a:ext cx="1352451" cy="3385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lang="en-US" altLang="zh-CN" sz="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……</a:t>
            </a:r>
            <a:endParaRPr lang="en-US"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Picture 26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775100"/>
            <a:ext cx="1371600" cy="1129217"/>
          </a:xfrm>
          <a:prstGeom prst="rect">
            <a:avLst/>
          </a:prstGeom>
          <a:ln>
            <a:solidFill>
              <a:schemeClr val="tx1"/>
            </a:solidFill>
            <a:prstDash val="dot"/>
          </a:ln>
        </p:spPr>
      </p:pic>
      <p:pic>
        <p:nvPicPr>
          <p:cNvPr id="29" name="Picture 28" descr="mask_o_su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98900"/>
            <a:ext cx="1625600" cy="1219200"/>
          </a:xfrm>
          <a:prstGeom prst="rect">
            <a:avLst/>
          </a:prstGeom>
        </p:spPr>
      </p:pic>
      <p:cxnSp>
        <p:nvCxnSpPr>
          <p:cNvPr id="30" name="Straight Arrow Connector 109"/>
          <p:cNvCxnSpPr>
            <a:stCxn id="29" idx="1"/>
            <a:endCxn id="11" idx="0"/>
          </p:cNvCxnSpPr>
          <p:nvPr/>
        </p:nvCxnSpPr>
        <p:spPr>
          <a:xfrm rot="10800000" flipV="1">
            <a:off x="6463814" y="2308499"/>
            <a:ext cx="546586" cy="1371601"/>
          </a:xfrm>
          <a:prstGeom prst="curvedConnector2">
            <a:avLst/>
          </a:prstGeom>
          <a:ln w="9525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72200" y="2765700"/>
            <a:ext cx="746448" cy="4616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F</a:t>
            </a:r>
            <a:r>
              <a:rPr lang="en-US" altLang="zh-CN" sz="1200" dirty="0">
                <a:latin typeface="Times New Roman"/>
                <a:cs typeface="Times New Roman"/>
              </a:rPr>
              <a:t>ile</a:t>
            </a:r>
            <a:r>
              <a:rPr lang="zh-CN" altLang="en-US" sz="1200" dirty="0"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latin typeface="Times New Roman"/>
                <a:cs typeface="Times New Roman"/>
              </a:rPr>
              <a:t>size</a:t>
            </a:r>
            <a:r>
              <a:rPr lang="zh-CN" altLang="en-US" sz="1200" dirty="0"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latin typeface="Times New Roman"/>
                <a:cs typeface="Times New Roman"/>
              </a:rPr>
              <a:t>in</a:t>
            </a:r>
            <a:r>
              <a:rPr lang="zh-CN" altLang="en-US" sz="1200" dirty="0"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latin typeface="Times New Roman"/>
                <a:cs typeface="Times New Roman"/>
              </a:rPr>
              <a:t>byte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660634" y="2918100"/>
            <a:ext cx="352561" cy="762000"/>
          </a:xfrm>
          <a:prstGeom prst="downArrow">
            <a:avLst>
              <a:gd name="adj1" fmla="val 50000"/>
              <a:gd name="adj2" fmla="val 34555"/>
            </a:avLst>
          </a:prstGeom>
          <a:solidFill>
            <a:srgbClr val="FFFFFF"/>
          </a:solidFill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010400" y="3070500"/>
            <a:ext cx="1661626" cy="3385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0x01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x02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0xB7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0x1F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0x2A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0x45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xF4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0x6B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0xE1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0x13</a:t>
            </a:r>
            <a:r>
              <a:rPr lang="zh-CN" altLang="en-US"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/>
                <a:cs typeface="Times New Roman"/>
              </a:rPr>
              <a:t>……</a:t>
            </a:r>
            <a:endParaRPr lang="en-US"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10400" y="12417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P</a:t>
            </a:r>
            <a:r>
              <a:rPr lang="en-US" altLang="zh-CN" sz="1200" dirty="0" smtClean="0">
                <a:latin typeface="Times New Roman"/>
                <a:cs typeface="Times New Roman"/>
              </a:rPr>
              <a:t>rotected</a:t>
            </a:r>
          </a:p>
          <a:p>
            <a:pPr algn="ctr"/>
            <a:r>
              <a:rPr lang="en-US" altLang="zh-CN" sz="1200" dirty="0" smtClean="0">
                <a:latin typeface="Times New Roman"/>
                <a:cs typeface="Times New Roman"/>
              </a:rPr>
              <a:t>Sub-image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05000" y="3333750"/>
            <a:ext cx="381000" cy="3810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3"/>
          </p:cNvCxnSpPr>
          <p:nvPr/>
        </p:nvCxnSpPr>
        <p:spPr>
          <a:xfrm>
            <a:off x="1905000" y="3489600"/>
            <a:ext cx="381000" cy="60615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2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Bitrate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6A82-3BFF-AD4D-A54F-497518F7DAE2}" type="datetime1">
              <a:rPr lang="en-US" smtClean="0"/>
              <a:t>14/10/15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86745"/>
              </p:ext>
            </p:extLst>
          </p:nvPr>
        </p:nvGraphicFramePr>
        <p:xfrm>
          <a:off x="609600" y="2114550"/>
          <a:ext cx="46482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467"/>
                <a:gridCol w="1074458"/>
                <a:gridCol w="1121174"/>
                <a:gridCol w="1051101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entury Gothic"/>
                          <a:cs typeface="Century Gothic"/>
                        </a:rPr>
                        <a:t>Low</a:t>
                      </a:r>
                      <a:r>
                        <a:rPr lang="en-US" altLang="zh-CN" sz="1100" dirty="0" smtClean="0">
                          <a:latin typeface="Century Gothic"/>
                          <a:cs typeface="Century Gothic"/>
                        </a:rPr>
                        <a:t>-level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Century Gothic"/>
                          <a:cs typeface="Century Gothic"/>
                        </a:rPr>
                        <a:t>scrambled</a:t>
                      </a:r>
                      <a:endParaRPr lang="en-US" sz="11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entury Gothic"/>
                          <a:cs typeface="Century Gothic"/>
                        </a:rPr>
                        <a:t>Medium</a:t>
                      </a:r>
                      <a:r>
                        <a:rPr lang="en-US" altLang="zh-CN" sz="1100" dirty="0" smtClean="0">
                          <a:latin typeface="Century Gothic"/>
                          <a:cs typeface="Century Gothic"/>
                        </a:rPr>
                        <a:t>-level</a:t>
                      </a:r>
                      <a:r>
                        <a:rPr lang="zh-CN" altLang="en-US" sz="11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altLang="zh-CN" sz="1100" dirty="0" smtClean="0">
                          <a:latin typeface="Century Gothic"/>
                          <a:cs typeface="Century Gothic"/>
                        </a:rPr>
                        <a:t>scrambled</a:t>
                      </a:r>
                      <a:endParaRPr lang="en-US" sz="11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entury Gothic"/>
                          <a:cs typeface="Century Gothic"/>
                        </a:rPr>
                        <a:t>High</a:t>
                      </a:r>
                      <a:r>
                        <a:rPr lang="en-US" altLang="zh-CN" sz="1100" dirty="0" smtClean="0">
                          <a:latin typeface="Century Gothic"/>
                          <a:cs typeface="Century Gothic"/>
                        </a:rPr>
                        <a:t>-level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Century Gothic"/>
                          <a:cs typeface="Century Gothic"/>
                        </a:rPr>
                        <a:t>scrambled</a:t>
                      </a:r>
                      <a:endParaRPr lang="en-US" sz="11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AVG.</a:t>
                      </a:r>
                      <a:r>
                        <a:rPr lang="zh-CN" altLang="en-US" sz="12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overhead</a:t>
                      </a:r>
                      <a:r>
                        <a:rPr lang="zh-CN" altLang="en-US" sz="12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(face</a:t>
                      </a:r>
                      <a:r>
                        <a:rPr lang="zh-CN" altLang="en-US" sz="12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regions</a:t>
                      </a:r>
                      <a:r>
                        <a:rPr lang="zh-CN" altLang="en-US" sz="12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scrambled)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/>
                          <a:cs typeface="Century Gothic"/>
                        </a:rPr>
                        <a:t>1.87%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/>
                          <a:cs typeface="Century Gothic"/>
                        </a:rPr>
                        <a:t>2.04%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/>
                          <a:cs typeface="Century Gothic"/>
                        </a:rPr>
                        <a:t>2.15%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AVG</a:t>
                      </a:r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lang="zh-CN" altLang="en-US" sz="12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overhead</a:t>
                      </a:r>
                    </a:p>
                    <a:p>
                      <a:pPr algn="ctr"/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(whole</a:t>
                      </a:r>
                      <a:r>
                        <a:rPr lang="zh-CN" altLang="en-US" sz="12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image</a:t>
                      </a:r>
                      <a:r>
                        <a:rPr lang="zh-CN" altLang="en-US" sz="12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altLang="zh-CN" sz="1200" b="0" dirty="0" smtClean="0">
                          <a:latin typeface="Century Gothic"/>
                          <a:cs typeface="Century Gothic"/>
                        </a:rPr>
                        <a:t>scrambled)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/>
                          <a:cs typeface="Century Gothic"/>
                        </a:rPr>
                        <a:t>1.87%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/>
                          <a:cs typeface="Century Gothic"/>
                        </a:rPr>
                        <a:t>4.89%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/>
                          <a:cs typeface="Century Gothic"/>
                        </a:rPr>
                        <a:t>5.96%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" y="3943350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altLang="zh-CN" sz="1500" dirty="0" smtClean="0">
                <a:latin typeface="Century Gothic"/>
                <a:cs typeface="Century Gothic"/>
              </a:rPr>
              <a:t>1000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images,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>
                <a:latin typeface="Century Gothic"/>
                <a:cs typeface="Century Gothic"/>
              </a:rPr>
              <a:t>max.</a:t>
            </a:r>
            <a:r>
              <a:rPr lang="zh-CN" altLang="en-US" sz="1500" dirty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pixel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resolution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1024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x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1024,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file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size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100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KB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~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330</a:t>
            </a:r>
            <a:r>
              <a:rPr lang="zh-CN" altLang="en-US" sz="1500" dirty="0" smtClean="0">
                <a:latin typeface="Century Gothic"/>
                <a:cs typeface="Century Gothic"/>
              </a:rPr>
              <a:t> </a:t>
            </a:r>
            <a:r>
              <a:rPr lang="en-US" altLang="zh-CN" sz="1500" dirty="0" smtClean="0">
                <a:latin typeface="Century Gothic"/>
                <a:cs typeface="Century Gothic"/>
              </a:rPr>
              <a:t>KB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5735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altLang="zh-CN" sz="2000" dirty="0" smtClean="0">
                <a:latin typeface="Century Gothic" pitchFamily="34" charset="0"/>
              </a:rPr>
              <a:t>Scrambling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65735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altLang="zh-CN" sz="2000" dirty="0" err="1" smtClean="0">
                <a:latin typeface="Century Gothic" pitchFamily="34" charset="0"/>
              </a:rPr>
              <a:t>Transmorphing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9" name="Picture 8" descr="filesize_vs_modifyarea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14550"/>
            <a:ext cx="2971800" cy="23925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927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</a:p>
          <a:p>
            <a:pPr lvl="1"/>
            <a:r>
              <a:rPr lang="en-US" dirty="0" smtClean="0"/>
              <a:t>JPEG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compatible</a:t>
            </a:r>
            <a:endParaRPr lang="en-US" dirty="0" smtClean="0"/>
          </a:p>
          <a:p>
            <a:pPr lvl="1"/>
            <a:r>
              <a:rPr lang="en-US" altLang="zh-CN" dirty="0"/>
              <a:t>R</a:t>
            </a:r>
            <a:r>
              <a:rPr lang="en-US" altLang="zh-CN" dirty="0" smtClean="0"/>
              <a:t>eversible, and fast</a:t>
            </a:r>
            <a:endParaRPr lang="en-US" dirty="0"/>
          </a:p>
          <a:p>
            <a:r>
              <a:rPr lang="en-US" dirty="0" smtClean="0"/>
              <a:t>Difference</a:t>
            </a:r>
          </a:p>
          <a:p>
            <a:pPr lvl="1"/>
            <a:r>
              <a:rPr lang="en-US" altLang="zh-CN" dirty="0" smtClean="0"/>
              <a:t>Bitrate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overhead</a:t>
            </a:r>
          </a:p>
          <a:p>
            <a:pPr lvl="2"/>
            <a:r>
              <a:rPr lang="en-US" altLang="zh-CN" dirty="0" smtClean="0"/>
              <a:t>Scrambling: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extremely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</a:p>
          <a:p>
            <a:pPr lvl="2"/>
            <a:r>
              <a:rPr lang="en-US" altLang="zh-CN" dirty="0" err="1" smtClean="0"/>
              <a:t>Transmorphing</a:t>
            </a:r>
            <a:r>
              <a:rPr lang="zh-CN" altLang="en-US" dirty="0" smtClean="0"/>
              <a:t>: </a:t>
            </a:r>
            <a:r>
              <a:rPr lang="en-US" altLang="zh-CN" dirty="0" smtClean="0"/>
              <a:t>higher</a:t>
            </a:r>
            <a:endParaRPr lang="en-US" altLang="zh-CN" dirty="0"/>
          </a:p>
          <a:p>
            <a:pPr lvl="1"/>
            <a:r>
              <a:rPr lang="en-US" dirty="0" smtClean="0"/>
              <a:t>Pleasantness</a:t>
            </a:r>
          </a:p>
          <a:p>
            <a:pPr lvl="2"/>
            <a:r>
              <a:rPr lang="en-US" dirty="0" err="1" smtClean="0"/>
              <a:t>Transmorphing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absolutely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AFC4-EF62-3948-A389-96166A888418}" type="datetime1">
              <a:rPr lang="en-US" smtClean="0"/>
              <a:t>14/10/15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JPEG Privacy &amp; Security Workshop, Brussels, Belgium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486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</TotalTime>
  <Words>882</Words>
  <Application>Microsoft Macintosh PowerPoint</Application>
  <PresentationFormat>On-screen Show (16:9)</PresentationFormat>
  <Paragraphs>194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Privacy-Preserving Photo Sharing based on Secure JPEG</vt:lpstr>
      <vt:lpstr>Motivation</vt:lpstr>
      <vt:lpstr>Motivation</vt:lpstr>
      <vt:lpstr>Goal and Approaches</vt:lpstr>
      <vt:lpstr>JPEG Scrambling</vt:lpstr>
      <vt:lpstr>JPEG Transmorphing</vt:lpstr>
      <vt:lpstr>JPEG Transmorphing</vt:lpstr>
      <vt:lpstr>Evaluation and Comparison</vt:lpstr>
      <vt:lpstr>Evaluation and Comparison</vt:lpstr>
      <vt:lpstr>Photo Sharing Architecture</vt:lpstr>
      <vt:lpstr>Photo Sharing Architecture</vt:lpstr>
      <vt:lpstr>Photo Sharing Architecture</vt:lpstr>
      <vt:lpstr>Photo Sharing Architecture</vt:lpstr>
      <vt:lpstr>Photo Sharing Architecture</vt:lpstr>
      <vt:lpstr>Photo Sharing Architecture</vt:lpstr>
      <vt:lpstr>Prototype and Demo</vt:lpstr>
      <vt:lpstr>Reference</vt:lpstr>
      <vt:lpstr>Thanks!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Lin Yuan</cp:lastModifiedBy>
  <cp:revision>189</cp:revision>
  <dcterms:created xsi:type="dcterms:W3CDTF">2006-08-16T00:00:00Z</dcterms:created>
  <dcterms:modified xsi:type="dcterms:W3CDTF">2015-10-14T15:54:48Z</dcterms:modified>
</cp:coreProperties>
</file>