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1" r:id="rId3"/>
    <p:sldId id="283" r:id="rId4"/>
    <p:sldId id="372" r:id="rId5"/>
    <p:sldId id="373" r:id="rId6"/>
    <p:sldId id="374" r:id="rId7"/>
    <p:sldId id="370" r:id="rId8"/>
    <p:sldId id="292" r:id="rId9"/>
    <p:sldId id="366" r:id="rId10"/>
    <p:sldId id="368" r:id="rId11"/>
    <p:sldId id="369" r:id="rId12"/>
    <p:sldId id="360" r:id="rId13"/>
    <p:sldId id="375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clrMru>
    <a:srgbClr val="D27800"/>
    <a:srgbClr val="87D2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/>
    <p:restoredTop sz="94601"/>
  </p:normalViewPr>
  <p:slideViewPr>
    <p:cSldViewPr snapToGrid="0" snapToObjects="1">
      <p:cViewPr varScale="1">
        <p:scale>
          <a:sx n="139" d="100"/>
          <a:sy n="139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79CCA-A84A-884D-8FA2-EA776D0B5F1C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63CF3-8895-6141-B7DE-DE550E6AF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526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F76E5-8070-1E40-9E10-9B7E59F91294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81F92-05DE-2443-90AC-960B49922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255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1F92-05DE-2443-90AC-960B49922A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4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6400800" cy="131445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Bold Condensed"/>
                <a:cs typeface="Helvetica Neue Bold Condense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0384-D9BE-7F41-AE76-8BB9A7C44742}" type="datetime3">
              <a:rPr lang="en-US" smtClean="0"/>
              <a:t>13 October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www.jpeg.org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EC9-84B6-064D-BFBE-3A8F47F0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7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4D5B-9D0D-F64A-8183-76121808D5B2}" type="datetime3">
              <a:rPr lang="en-US" smtClean="0"/>
              <a:t>13 October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www.jpeg.org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EC9-84B6-064D-BFBE-3A8F47F0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8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6B36-4A16-8A48-944E-C4D7FE9A4FAC}" type="datetime3">
              <a:rPr lang="en-US" smtClean="0"/>
              <a:t>13 October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www.jpeg.org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EC9-84B6-064D-BFBE-3A8F47F0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7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AD45-9023-6243-AC76-DB2516889308}" type="datetime3">
              <a:rPr lang="en-US" smtClean="0"/>
              <a:t>13 October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www.jpeg.org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EC9-84B6-064D-BFBE-3A8F47F0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2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F238-1F11-FA4E-9226-DC8BAADAB84F}" type="datetime3">
              <a:rPr lang="en-US" smtClean="0"/>
              <a:t>13 October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www.jpeg.org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EC9-84B6-064D-BFBE-3A8F47F0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4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1D26-AB86-1049-AB4A-9BF341203990}" type="datetime3">
              <a:rPr lang="en-US" smtClean="0"/>
              <a:t>13 October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www.jpeg.org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EC9-84B6-064D-BFBE-3A8F47F0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9C5C-4297-5143-BC9F-5C9455CC8AEC}" type="datetime3">
              <a:rPr lang="en-US" smtClean="0"/>
              <a:t>13 October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www.jpeg.org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EC9-84B6-064D-BFBE-3A8F47F0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8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6C2-E56F-5D46-B5DC-7E253CB7ADD5}" type="datetime3">
              <a:rPr lang="en-US" smtClean="0"/>
              <a:t>13 October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www.jpeg.org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EC9-84B6-064D-BFBE-3A8F47F0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7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76AC-3720-A54A-A57A-2039B9FD75CC}" type="datetime3">
              <a:rPr lang="en-US" smtClean="0"/>
              <a:t>13 October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www.jpeg.org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EC9-84B6-064D-BFBE-3A8F47F0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0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AE29-8171-C246-A419-FCBBE811313C}" type="datetime3">
              <a:rPr lang="en-US" smtClean="0"/>
              <a:t>13 October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www.jpeg.org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EC9-84B6-064D-BFBE-3A8F47F0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9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6C62-6CDF-D244-8F10-DAF86CF62378}" type="datetime3">
              <a:rPr lang="en-US" smtClean="0"/>
              <a:t>13 October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www.jpeg.org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EC9-84B6-064D-BFBE-3A8F47F0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767263"/>
            <a:ext cx="9144000" cy="3762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4034" y="205979"/>
            <a:ext cx="743276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371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fld id="{9BB981EB-AA2C-474E-9E89-F3B41E958051}" type="datetime3">
              <a:rPr lang="en-US" smtClean="0"/>
              <a:t>13 October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371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www.jpeg.org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371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fld id="{B007DEC9-84B6-064D-BFBE-3A8F47F0D7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jpeg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9937"/>
            <a:ext cx="636061" cy="65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9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Helvetica Neue Medium"/>
          <a:ea typeface="+mn-ea"/>
          <a:cs typeface="Helvetica Neue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JPEG Privacy </a:t>
            </a:r>
            <a:r>
              <a:rPr lang="en-US" sz="4400" dirty="0" smtClean="0"/>
              <a:t>&amp; Security </a:t>
            </a:r>
            <a:r>
              <a:rPr lang="en-US" dirty="0"/>
              <a:t>Introduction and Scope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Prof. Touradj Ebrahimi</a:t>
            </a:r>
          </a:p>
          <a:p>
            <a:r>
              <a:rPr lang="en-US" sz="1600" dirty="0" smtClean="0"/>
              <a:t>JPEG Convener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9384-9BB2-894E-A391-53727E66231D}" type="datetime3">
              <a:rPr lang="en-US" smtClean="0"/>
              <a:t>13 October 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EC9-84B6-064D-BFBE-3A8F47F0D76B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www.jpeg.org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96" y="1272223"/>
            <a:ext cx="4634484" cy="308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54034" y="205979"/>
            <a:ext cx="7432765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Helvetica Neue Bold Condensed"/>
                <a:ea typeface="+mj-ea"/>
                <a:cs typeface="Helvetica Neue Bold Condensed"/>
              </a:defRPr>
            </a:lvl1pPr>
          </a:lstStyle>
          <a:p>
            <a:r>
              <a:rPr lang="en-US" dirty="0" smtClean="0"/>
              <a:t>LDR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12" y="1160330"/>
            <a:ext cx="4825270" cy="321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54034" y="205979"/>
            <a:ext cx="7432765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Helvetica Neue Bold Condensed"/>
                <a:ea typeface="+mj-ea"/>
                <a:cs typeface="Helvetica Neue Bold Condensed"/>
              </a:defRPr>
            </a:lvl1pPr>
          </a:lstStyle>
          <a:p>
            <a:r>
              <a:rPr lang="en-US" dirty="0" smtClean="0"/>
              <a:t>HDR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JPEG Privacy &amp; 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AD45-9023-6243-AC76-DB2516889308}" type="datetime3">
              <a:rPr lang="en-US" smtClean="0"/>
              <a:t>13 October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www.jpeg.org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EC9-84B6-064D-BFBE-3A8F47F0D76B}" type="slidenum">
              <a:rPr lang="en-US" smtClean="0"/>
              <a:t>12</a:t>
            </a:fld>
            <a:endParaRPr lang="en-US"/>
          </a:p>
        </p:txBody>
      </p:sp>
      <p:grpSp>
        <p:nvGrpSpPr>
          <p:cNvPr id="84" name="図形グループ 53"/>
          <p:cNvGrpSpPr>
            <a:grpSpLocks/>
          </p:cNvGrpSpPr>
          <p:nvPr/>
        </p:nvGrpSpPr>
        <p:grpSpPr bwMode="auto">
          <a:xfrm>
            <a:off x="850010" y="1218050"/>
            <a:ext cx="7836789" cy="3464291"/>
            <a:chOff x="167161" y="1218560"/>
            <a:chExt cx="8814040" cy="5192796"/>
          </a:xfrm>
        </p:grpSpPr>
        <p:sp>
          <p:nvSpPr>
            <p:cNvPr id="85" name="右矢印 54"/>
            <p:cNvSpPr/>
            <p:nvPr/>
          </p:nvSpPr>
          <p:spPr>
            <a:xfrm>
              <a:off x="4050362" y="4084601"/>
              <a:ext cx="3134652" cy="443606"/>
            </a:xfrm>
            <a:prstGeom prst="rightArrow">
              <a:avLst/>
            </a:prstGeom>
            <a:solidFill>
              <a:srgbClr val="D27800"/>
            </a:solidFill>
            <a:ln>
              <a:solidFill>
                <a:srgbClr val="4040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kumimoji="1" lang="ja-JP" altLang="en-US" sz="1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6" name="右矢印 55"/>
            <p:cNvSpPr/>
            <p:nvPr/>
          </p:nvSpPr>
          <p:spPr>
            <a:xfrm>
              <a:off x="4050362" y="1820908"/>
              <a:ext cx="3134652" cy="44360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kumimoji="1" lang="ja-JP" altLang="en-US" sz="14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7" name="正方形/長方形 56"/>
            <p:cNvSpPr/>
            <p:nvPr/>
          </p:nvSpPr>
          <p:spPr>
            <a:xfrm>
              <a:off x="167161" y="1218560"/>
              <a:ext cx="1796186" cy="445781"/>
            </a:xfrm>
            <a:prstGeom prst="rect">
              <a:avLst/>
            </a:pr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kumimoji="1" lang="en-US" altLang="ja-JP" sz="1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SOI</a:t>
              </a:r>
              <a:endParaRPr kumimoji="1" lang="ja-JP" altLang="en-US" sz="1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8" name="正方形/長方形 57"/>
            <p:cNvSpPr/>
            <p:nvPr/>
          </p:nvSpPr>
          <p:spPr>
            <a:xfrm>
              <a:off x="167161" y="1668690"/>
              <a:ext cx="1796186" cy="1757026"/>
            </a:xfrm>
            <a:prstGeom prst="rect">
              <a:avLst/>
            </a:pr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APP1 (Exif)</a:t>
              </a:r>
              <a:endParaRPr kumimoji="1" lang="ja-JP" altLang="en-US" sz="1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89" name="正方形/長方形 58"/>
            <p:cNvSpPr/>
            <p:nvPr/>
          </p:nvSpPr>
          <p:spPr>
            <a:xfrm>
              <a:off x="167161" y="5082714"/>
              <a:ext cx="1796186" cy="445780"/>
            </a:xfrm>
            <a:prstGeom prst="rect">
              <a:avLst/>
            </a:pr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EOI</a:t>
              </a:r>
              <a:endParaRPr kumimoji="1" lang="ja-JP" altLang="en-US" sz="1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90" name="正方形/長方形 59"/>
            <p:cNvSpPr/>
            <p:nvPr/>
          </p:nvSpPr>
          <p:spPr>
            <a:xfrm>
              <a:off x="2254174" y="1218560"/>
              <a:ext cx="1796188" cy="445781"/>
            </a:xfrm>
            <a:prstGeom prst="rect">
              <a:avLst/>
            </a:pr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kumimoji="1" lang="en-US" altLang="ja-JP" sz="1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SOI</a:t>
              </a:r>
              <a:endParaRPr kumimoji="1" lang="ja-JP" altLang="en-US" sz="1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91" name="正方形/長方形 60"/>
            <p:cNvSpPr/>
            <p:nvPr/>
          </p:nvSpPr>
          <p:spPr>
            <a:xfrm>
              <a:off x="2254174" y="1664341"/>
              <a:ext cx="1796188" cy="419685"/>
            </a:xfrm>
            <a:prstGeom prst="rect">
              <a:avLst/>
            </a:pr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APP1 (Exif)</a:t>
              </a:r>
              <a:endParaRPr kumimoji="1" lang="ja-JP" altLang="en-US" sz="1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92" name="正方形/長方形 61"/>
            <p:cNvSpPr/>
            <p:nvPr/>
          </p:nvSpPr>
          <p:spPr>
            <a:xfrm>
              <a:off x="2254174" y="5074016"/>
              <a:ext cx="1796188" cy="445780"/>
            </a:xfrm>
            <a:prstGeom prst="rect">
              <a:avLst/>
            </a:pr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EOI</a:t>
              </a:r>
              <a:endParaRPr kumimoji="1" lang="ja-JP" altLang="en-US" sz="1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93" name="正方形/長方形 62"/>
            <p:cNvSpPr/>
            <p:nvPr/>
          </p:nvSpPr>
          <p:spPr>
            <a:xfrm>
              <a:off x="2254174" y="2479792"/>
              <a:ext cx="1796188" cy="1074222"/>
            </a:xfrm>
            <a:prstGeom prst="rect">
              <a:avLst/>
            </a:prstGeom>
            <a:solidFill>
              <a:srgbClr val="D27800"/>
            </a:solidFill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APP11</a:t>
              </a:r>
            </a:p>
            <a:p>
              <a:pPr algn="ctr" eaLnBrk="1" hangingPunct="1"/>
              <a:r>
                <a:rPr lang="en-US" altLang="ja-JP" sz="140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(protected metadata)</a:t>
              </a:r>
              <a:endParaRPr kumimoji="1" lang="ja-JP" altLang="en-US" sz="14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94" name="角丸四角形 63"/>
            <p:cNvSpPr/>
            <p:nvPr/>
          </p:nvSpPr>
          <p:spPr>
            <a:xfrm>
              <a:off x="4589053" y="1592580"/>
              <a:ext cx="1944905" cy="10198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kumimoji="1" lang="en-US" altLang="ja-JP" sz="1400">
                  <a:latin typeface="Helvetica Neue" charset="0"/>
                  <a:ea typeface="Helvetica Neue" charset="0"/>
                  <a:cs typeface="Helvetica Neue" charset="0"/>
                </a:rPr>
                <a:t>JPEG-1 decoder</a:t>
              </a:r>
              <a:endParaRPr kumimoji="1" lang="ja-JP" altLang="en-US" sz="14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95" name="角丸四角形 64"/>
            <p:cNvSpPr/>
            <p:nvPr/>
          </p:nvSpPr>
          <p:spPr>
            <a:xfrm>
              <a:off x="4589053" y="3797562"/>
              <a:ext cx="1944905" cy="1017684"/>
            </a:xfrm>
            <a:prstGeom prst="roundRect">
              <a:avLst/>
            </a:prstGeom>
            <a:solidFill>
              <a:srgbClr val="D27800"/>
            </a:solidFill>
            <a:ln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>
                  <a:solidFill>
                    <a:srgbClr val="FFFFFF"/>
                  </a:solidFill>
                  <a:latin typeface="Helvetica Neue" charset="0"/>
                  <a:ea typeface="Helvetica Neue" charset="0"/>
                  <a:cs typeface="Helvetica Neue" charset="0"/>
                </a:rPr>
                <a:t>JPEG Privacy &amp; Security</a:t>
              </a:r>
            </a:p>
            <a:p>
              <a:pPr algn="ctr" eaLnBrk="1" hangingPunct="1"/>
              <a:r>
                <a:rPr kumimoji="1" lang="en-US" altLang="ja-JP" sz="1400">
                  <a:solidFill>
                    <a:srgbClr val="FFFFFF"/>
                  </a:solidFill>
                  <a:latin typeface="Helvetica Neue" charset="0"/>
                  <a:ea typeface="Helvetica Neue" charset="0"/>
                  <a:cs typeface="Helvetica Neue" charset="0"/>
                </a:rPr>
                <a:t>decoder</a:t>
              </a:r>
              <a:endParaRPr kumimoji="1" lang="ja-JP" altLang="en-US" sz="1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96" name="正方形/長方形 65"/>
            <p:cNvSpPr/>
            <p:nvPr/>
          </p:nvSpPr>
          <p:spPr>
            <a:xfrm>
              <a:off x="7185013" y="3006030"/>
              <a:ext cx="1796188" cy="419686"/>
            </a:xfrm>
            <a:prstGeom prst="rect">
              <a:avLst/>
            </a:pr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APP1 (Exif)</a:t>
              </a:r>
              <a:endParaRPr kumimoji="1" lang="ja-JP" altLang="en-US" sz="1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97" name="正方形/長方形 66"/>
            <p:cNvSpPr/>
            <p:nvPr/>
          </p:nvSpPr>
          <p:spPr>
            <a:xfrm>
              <a:off x="7185013" y="1244654"/>
              <a:ext cx="1796188" cy="419686"/>
            </a:xfrm>
            <a:prstGeom prst="rect">
              <a:avLst/>
            </a:pr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APP1 (Exif)</a:t>
              </a:r>
              <a:endParaRPr kumimoji="1" lang="ja-JP" altLang="en-US" sz="1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98" name="テキスト ボックス 67"/>
            <p:cNvSpPr txBox="1">
              <a:spLocks noChangeArrowheads="1"/>
            </p:cNvSpPr>
            <p:nvPr/>
          </p:nvSpPr>
          <p:spPr bwMode="auto">
            <a:xfrm>
              <a:off x="395548" y="5635106"/>
              <a:ext cx="1081327" cy="590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kumimoji="1" lang="en-US" altLang="ja-JP" sz="1100">
                  <a:latin typeface="Helvetica Neue" charset="0"/>
                  <a:ea typeface="Helvetica Neue" charset="0"/>
                  <a:cs typeface="Helvetica Neue" charset="0"/>
                </a:rPr>
                <a:t>original JPEG</a:t>
              </a:r>
            </a:p>
            <a:p>
              <a:pPr eaLnBrk="1" hangingPunct="1"/>
              <a:r>
                <a:rPr lang="en-US" altLang="ja-JP" sz="1100">
                  <a:latin typeface="Helvetica Neue" charset="0"/>
                  <a:ea typeface="Helvetica Neue" charset="0"/>
                  <a:cs typeface="Helvetica Neue" charset="0"/>
                </a:rPr>
                <a:t>codestream</a:t>
              </a:r>
              <a:endParaRPr kumimoji="1" lang="ja-JP" altLang="en-US" sz="11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99" name="テキスト ボックス 68"/>
            <p:cNvSpPr txBox="1">
              <a:spLocks noChangeArrowheads="1"/>
            </p:cNvSpPr>
            <p:nvPr/>
          </p:nvSpPr>
          <p:spPr bwMode="auto">
            <a:xfrm>
              <a:off x="2283108" y="5589243"/>
              <a:ext cx="1340249" cy="82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100">
                  <a:latin typeface="Helvetica Neue" charset="0"/>
                  <a:ea typeface="Helvetica Neue" charset="0"/>
                  <a:cs typeface="Helvetica Neue" charset="0"/>
                </a:rPr>
                <a:t>JPEG compatible</a:t>
              </a:r>
            </a:p>
            <a:p>
              <a:pPr eaLnBrk="1" hangingPunct="1"/>
              <a:r>
                <a:rPr kumimoji="1" lang="en-US" altLang="ja-JP" sz="1100">
                  <a:latin typeface="Helvetica Neue" charset="0"/>
                  <a:ea typeface="Helvetica Neue" charset="0"/>
                  <a:cs typeface="Helvetica Neue" charset="0"/>
                </a:rPr>
                <a:t>codestream with</a:t>
              </a:r>
            </a:p>
            <a:p>
              <a:pPr eaLnBrk="1" hangingPunct="1"/>
              <a:r>
                <a:rPr lang="en-US" altLang="ja-JP" sz="1100">
                  <a:latin typeface="Helvetica Neue" charset="0"/>
                  <a:ea typeface="Helvetica Neue" charset="0"/>
                  <a:cs typeface="Helvetica Neue" charset="0"/>
                </a:rPr>
                <a:t>data protection</a:t>
              </a:r>
              <a:endParaRPr kumimoji="1" lang="ja-JP" altLang="en-US" sz="110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0" name="正方形/長方形 69"/>
            <p:cNvSpPr/>
            <p:nvPr/>
          </p:nvSpPr>
          <p:spPr>
            <a:xfrm>
              <a:off x="167161" y="3425716"/>
              <a:ext cx="1796186" cy="1667870"/>
            </a:xfrm>
            <a:prstGeom prst="rect">
              <a:avLst/>
            </a:pr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Image Data</a:t>
              </a:r>
              <a:endParaRPr kumimoji="1" lang="ja-JP" altLang="en-US" sz="1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1" name="正方形/長方形 70"/>
            <p:cNvSpPr/>
            <p:nvPr/>
          </p:nvSpPr>
          <p:spPr>
            <a:xfrm>
              <a:off x="2254174" y="4508636"/>
              <a:ext cx="1796188" cy="565380"/>
            </a:xfrm>
            <a:prstGeom prst="rect">
              <a:avLst/>
            </a:pr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Image data</a:t>
              </a:r>
              <a:endParaRPr kumimoji="1" lang="ja-JP" altLang="en-US" sz="1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2" name="正方形/長方形 71"/>
            <p:cNvSpPr/>
            <p:nvPr/>
          </p:nvSpPr>
          <p:spPr>
            <a:xfrm>
              <a:off x="2254174" y="3554013"/>
              <a:ext cx="1796188" cy="954623"/>
            </a:xfrm>
            <a:prstGeom prst="rect">
              <a:avLst/>
            </a:prstGeom>
            <a:solidFill>
              <a:srgbClr val="D27800"/>
            </a:solidFill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APP11</a:t>
              </a:r>
            </a:p>
            <a:p>
              <a:pPr algn="ctr" eaLnBrk="1" hangingPunct="1"/>
              <a:r>
                <a:rPr kumimoji="1" lang="en-US" altLang="ja-JP" sz="140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(protected</a:t>
              </a:r>
            </a:p>
            <a:p>
              <a:pPr algn="ctr" eaLnBrk="1" hangingPunct="1"/>
              <a:r>
                <a:rPr lang="en-US" altLang="ja-JP" sz="140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image data)</a:t>
              </a:r>
              <a:endParaRPr kumimoji="1" lang="ja-JP" altLang="en-US" sz="14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3" name="正方形/長方形 72"/>
            <p:cNvSpPr/>
            <p:nvPr/>
          </p:nvSpPr>
          <p:spPr>
            <a:xfrm>
              <a:off x="7185013" y="2084026"/>
              <a:ext cx="1796188" cy="567555"/>
            </a:xfrm>
            <a:prstGeom prst="rect">
              <a:avLst/>
            </a:pr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Image Data</a:t>
              </a:r>
              <a:endParaRPr kumimoji="1" lang="ja-JP" altLang="en-US" sz="1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4" name="正方形/長方形 73"/>
            <p:cNvSpPr/>
            <p:nvPr/>
          </p:nvSpPr>
          <p:spPr>
            <a:xfrm>
              <a:off x="7185013" y="3836703"/>
              <a:ext cx="1796188" cy="1074222"/>
            </a:xfrm>
            <a:prstGeom prst="rect">
              <a:avLst/>
            </a:prstGeom>
            <a:solidFill>
              <a:srgbClr val="D27800"/>
            </a:solidFill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APP11</a:t>
              </a:r>
            </a:p>
            <a:p>
              <a:pPr algn="ctr" eaLnBrk="1" hangingPunct="1"/>
              <a:r>
                <a:rPr lang="en-US" altLang="ja-JP" sz="140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(protected metadata)</a:t>
              </a:r>
              <a:endParaRPr kumimoji="1" lang="ja-JP" altLang="en-US" sz="14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5" name="正方形/長方形 74"/>
            <p:cNvSpPr/>
            <p:nvPr/>
          </p:nvSpPr>
          <p:spPr>
            <a:xfrm>
              <a:off x="7185013" y="5811184"/>
              <a:ext cx="1796188" cy="565380"/>
            </a:xfrm>
            <a:prstGeom prst="rect">
              <a:avLst/>
            </a:pr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Image data</a:t>
              </a:r>
              <a:endParaRPr kumimoji="1" lang="ja-JP" altLang="en-US" sz="14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6" name="正方形/長方形 75"/>
            <p:cNvSpPr/>
            <p:nvPr/>
          </p:nvSpPr>
          <p:spPr>
            <a:xfrm>
              <a:off x="7185013" y="4910925"/>
              <a:ext cx="1796188" cy="911132"/>
            </a:xfrm>
            <a:prstGeom prst="rect">
              <a:avLst/>
            </a:prstGeom>
            <a:solidFill>
              <a:srgbClr val="D27800"/>
            </a:solidFill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APP11</a:t>
              </a:r>
            </a:p>
            <a:p>
              <a:pPr algn="ctr" eaLnBrk="1" hangingPunct="1"/>
              <a:r>
                <a:rPr kumimoji="1" lang="en-US" altLang="ja-JP" sz="140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(protected</a:t>
              </a:r>
            </a:p>
            <a:p>
              <a:pPr algn="ctr" eaLnBrk="1" hangingPunct="1"/>
              <a:r>
                <a:rPr lang="en-US" altLang="ja-JP" sz="140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image data)</a:t>
              </a:r>
              <a:endParaRPr kumimoji="1" lang="ja-JP" altLang="en-US" sz="14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7" name="正方形/長方形 77"/>
            <p:cNvSpPr/>
            <p:nvPr/>
          </p:nvSpPr>
          <p:spPr>
            <a:xfrm>
              <a:off x="2254174" y="2084026"/>
              <a:ext cx="1796188" cy="419686"/>
            </a:xfrm>
            <a:prstGeom prst="rect">
              <a:avLst/>
            </a:pr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1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APP3 (JPSearch)</a:t>
              </a:r>
              <a:endParaRPr kumimoji="1" lang="ja-JP" altLang="en-US" sz="11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8" name="正方形/長方形 78"/>
            <p:cNvSpPr/>
            <p:nvPr/>
          </p:nvSpPr>
          <p:spPr>
            <a:xfrm>
              <a:off x="7185013" y="1664341"/>
              <a:ext cx="1796188" cy="419685"/>
            </a:xfrm>
            <a:prstGeom prst="rect">
              <a:avLst/>
            </a:pr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1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APP3 (JPSearch)</a:t>
              </a:r>
              <a:endParaRPr kumimoji="1" lang="ja-JP" altLang="en-US" sz="11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9" name="正方形/長方形 79"/>
            <p:cNvSpPr/>
            <p:nvPr/>
          </p:nvSpPr>
          <p:spPr>
            <a:xfrm>
              <a:off x="7185013" y="3425716"/>
              <a:ext cx="1796188" cy="419685"/>
            </a:xfrm>
            <a:prstGeom prst="rect">
              <a:avLst/>
            </a:prstGeom>
            <a:ln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100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APP3 (JPSearch)</a:t>
              </a:r>
              <a:endParaRPr kumimoji="1" lang="ja-JP" altLang="en-US" sz="11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4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forward to an exciting workshop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AD45-9023-6243-AC76-DB2516889308}" type="datetime3">
              <a:rPr lang="en-US" smtClean="0"/>
              <a:t>13 October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www.jpeg.org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EC9-84B6-064D-BFBE-3A8F47F0D76B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5" descr="http://thedailydose.com/comics/2011-08-16-this-is-your-privacy-on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31" y="1178015"/>
            <a:ext cx="5063681" cy="331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3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Copyright management remains an issue!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AD45-9023-6243-AC76-DB2516889308}" type="datetime3">
              <a:rPr lang="en-US" smtClean="0"/>
              <a:t>13 October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www.jpeg.org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EC9-84B6-064D-BFBE-3A8F47F0D76B}" type="slidenum">
              <a:rPr lang="en-US" smtClean="0"/>
              <a:t>2</a:t>
            </a:fld>
            <a:endParaRPr lang="en-US"/>
          </a:p>
        </p:txBody>
      </p:sp>
      <p:pic>
        <p:nvPicPr>
          <p:cNvPr id="8196" name="Picture 4" descr="http://cdn.inquisitr.com/wp-content/uploads/2013/02/Google-Battling-Copyright-Infringeme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1376597"/>
            <a:ext cx="4825365" cy="279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opyright infrin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70" y="1807268"/>
            <a:ext cx="2630769" cy="193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Privacy is becoming a concern!</a:t>
            </a:r>
            <a:endParaRPr lang="en-US" dirty="0">
              <a:solidFill>
                <a:srgbClr val="D278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6C2-E56F-5D46-B5DC-7E253CB7ADD5}" type="datetime3">
              <a:rPr lang="en-US" smtClean="0"/>
              <a:t>13 October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www.jpeg.org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EC9-84B6-064D-BFBE-3A8F47F0D76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Screen Shot 2014-06-07 at 16.32.31.png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073" y="1312488"/>
            <a:ext cx="5262254" cy="2743954"/>
          </a:xfrm>
          <a:prstGeom prst="rect">
            <a:avLst/>
          </a:prstGeom>
        </p:spPr>
      </p:pic>
      <p:sp>
        <p:nvSpPr>
          <p:cNvPr id="12" name="Shape 79"/>
          <p:cNvSpPr/>
          <p:nvPr/>
        </p:nvSpPr>
        <p:spPr>
          <a:xfrm>
            <a:off x="1254034" y="4481662"/>
            <a:ext cx="5079594" cy="226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Source: </a:t>
            </a:r>
            <a:r>
              <a:rPr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KPCB 201</a:t>
            </a:r>
            <a:r>
              <a:rPr lang="nl-BE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4</a:t>
            </a:r>
            <a:r>
              <a:rPr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 </a:t>
            </a: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rPr>
              <a:t>Internet Trends, estimates based on publicly disclosed company data.</a:t>
            </a:r>
          </a:p>
        </p:txBody>
      </p:sp>
      <p:sp>
        <p:nvSpPr>
          <p:cNvPr id="7" name="Oval 6"/>
          <p:cNvSpPr/>
          <p:nvPr/>
        </p:nvSpPr>
        <p:spPr>
          <a:xfrm>
            <a:off x="5258294" y="1250585"/>
            <a:ext cx="442663" cy="12386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73203" y="2623130"/>
            <a:ext cx="442663" cy="12386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0" descr="http://sluggerotoole.com/wp-content/uploads/2013/03/Pope-and-social-me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92710"/>
            <a:ext cx="2966946" cy="296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74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035" y="303017"/>
            <a:ext cx="7432765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privacy protection so difficult to resolve?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6C2-E56F-5D46-B5DC-7E253CB7ADD5}" type="datetime3">
              <a:rPr lang="en-US" smtClean="0"/>
              <a:t>13 October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www.jpeg.org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EC9-84B6-064D-BFBE-3A8F47F0D76B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4" descr="http://media.cagle.com/10/2010/05/13/78381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72" y="1160267"/>
            <a:ext cx="2461024" cy="344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jeffreyhill.typepad.com/.a/6a00d8341d417153ef0134817638b8970c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6" y="1553333"/>
            <a:ext cx="3887007" cy="266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privacy protection so difficult to resolve?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6C2-E56F-5D46-B5DC-7E253CB7ADD5}" type="datetime3">
              <a:rPr lang="en-US" smtClean="0"/>
              <a:t>13 October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www.jpeg.org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EC9-84B6-064D-BFBE-3A8F47F0D76B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1792" y="1242529"/>
            <a:ext cx="3950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New technologies to better </a:t>
            </a:r>
            <a:r>
              <a:rPr lang="en-US" dirty="0" smtClean="0">
                <a:solidFill>
                  <a:srgbClr val="FF0000"/>
                </a:solidFill>
              </a:rPr>
              <a:t>analyze,  annotate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search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interpret</a:t>
            </a:r>
            <a:r>
              <a:rPr lang="en-US" dirty="0" smtClean="0"/>
              <a:t>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Lack of awareness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education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Lack of incentives </a:t>
            </a:r>
            <a:r>
              <a:rPr lang="en-US" dirty="0" smtClean="0"/>
              <a:t>from those who can contribute to solutions</a:t>
            </a:r>
            <a:endParaRPr lang="en-US" dirty="0"/>
          </a:p>
        </p:txBody>
      </p:sp>
      <p:pic>
        <p:nvPicPr>
          <p:cNvPr id="7" name="Picture 8" descr="http://www.imagesretailme.com/App_Obout/HTMLEditor/ImageGallery/users_images/Magazine/Facialreco-76-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7" y="931718"/>
            <a:ext cx="24098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OTO: Microsoft’s new facial recognition tool attempts to guess your ag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87" y="2749154"/>
            <a:ext cx="43815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www.kdnuggets.com/wp-content/uploads/cioreview-top100-big-data-word-clou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12" y="2655791"/>
            <a:ext cx="3309175" cy="192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Social media/networks business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776472" cy="3394472"/>
          </a:xfrm>
        </p:spPr>
        <p:txBody>
          <a:bodyPr/>
          <a:lstStyle/>
          <a:p>
            <a:pPr>
              <a:defRPr/>
            </a:pPr>
            <a:r>
              <a:rPr lang="en-US" sz="2100" dirty="0"/>
              <a:t>User profiling</a:t>
            </a:r>
          </a:p>
          <a:p>
            <a:pPr>
              <a:defRPr/>
            </a:pPr>
            <a:endParaRPr lang="en-US" sz="2100" dirty="0"/>
          </a:p>
          <a:p>
            <a:pPr marL="0" indent="0">
              <a:buNone/>
              <a:defRPr/>
            </a:pPr>
            <a:endParaRPr lang="en-US" sz="2100" dirty="0"/>
          </a:p>
          <a:p>
            <a:pPr marL="0" indent="0">
              <a:buNone/>
              <a:defRPr/>
            </a:pPr>
            <a:endParaRPr lang="en-US" sz="2100" dirty="0"/>
          </a:p>
          <a:p>
            <a:pPr>
              <a:defRPr/>
            </a:pPr>
            <a:r>
              <a:rPr lang="en-US" sz="2100" dirty="0"/>
              <a:t>Targeted advertisement/marketing</a:t>
            </a:r>
          </a:p>
        </p:txBody>
      </p:sp>
      <p:pic>
        <p:nvPicPr>
          <p:cNvPr id="19459" name="Picture 4" descr="ttp://hotinsocialmedia.com/wp-content/uploads/2013/09/facebook_priva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968" y="1063229"/>
            <a:ext cx="3239977" cy="194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ttp://www.incomeedu.com/wp-content/uploads/2012/07/targetcustomer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04" y="2639735"/>
            <a:ext cx="2091929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JPSEC: Secure JPEG 2000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6C2-E56F-5D46-B5DC-7E253CB7ADD5}" type="datetime3">
              <a:rPr lang="en-US" smtClean="0"/>
              <a:t>13 October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www.jpeg.org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EC9-84B6-064D-BFBE-3A8F47F0D76B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9224" y="1472452"/>
            <a:ext cx="3950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Confidentiality</a:t>
            </a:r>
            <a:r>
              <a:rPr lang="en-US" dirty="0"/>
              <a:t> via encryption and selective encryption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Integrity</a:t>
            </a:r>
            <a:r>
              <a:rPr lang="en-US" dirty="0"/>
              <a:t> verification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Source </a:t>
            </a:r>
            <a:r>
              <a:rPr lang="en-US" dirty="0">
                <a:solidFill>
                  <a:srgbClr val="FF0000"/>
                </a:solidFill>
              </a:rPr>
              <a:t>authentication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Conditional </a:t>
            </a:r>
            <a:r>
              <a:rPr lang="en-US" dirty="0">
                <a:solidFill>
                  <a:srgbClr val="FF0000"/>
                </a:solidFill>
              </a:rPr>
              <a:t>access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Registered content </a:t>
            </a:r>
            <a:r>
              <a:rPr lang="en-US" dirty="0">
                <a:solidFill>
                  <a:srgbClr val="FF0000"/>
                </a:solidFill>
              </a:rPr>
              <a:t>identification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Secure scalable streaming and </a:t>
            </a:r>
            <a:r>
              <a:rPr lang="en-US" dirty="0">
                <a:solidFill>
                  <a:srgbClr val="FF0000"/>
                </a:solidFill>
              </a:rPr>
              <a:t>secure transcoding</a:t>
            </a:r>
          </a:p>
        </p:txBody>
      </p:sp>
      <p:pic>
        <p:nvPicPr>
          <p:cNvPr id="7170" name="Picture 2" descr="https://media.licdn.com/mpr/mpr/p/3/005/07d/009/0474c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92" y="1447101"/>
            <a:ext cx="4076700" cy="232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not forget the future of imaging!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6C2-E56F-5D46-B5DC-7E253CB7ADD5}" type="datetime3">
              <a:rPr lang="en-US" smtClean="0"/>
              <a:t>13 October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www.jpeg.org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DEC9-84B6-064D-BFBE-3A8F47F0D76B}" type="slidenum">
              <a:rPr lang="en-US" smtClean="0"/>
              <a:t>8</a:t>
            </a:fld>
            <a:endParaRPr lang="en-US"/>
          </a:p>
        </p:txBody>
      </p:sp>
      <p:pic>
        <p:nvPicPr>
          <p:cNvPr id="6154" name="Picture 10" descr="ight L16 C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45" y="1130590"/>
            <a:ext cx="3355848" cy="22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2.wp.com/ohguideme.com/wp-content/uploads/2013/08/Camera-HDR-Studio.png?resize=300%2C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69" y="3118029"/>
            <a:ext cx="1262150" cy="12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static.independent.co.uk/s3fs-public/thumbnails/image/2015/09/21/15/DronesTeas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98" y="981258"/>
            <a:ext cx="2293396" cy="172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dn.slashgear.com/wp-content/uploads/2015/01/Narrative-Clip-2_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994" y="2518726"/>
            <a:ext cx="2486025" cy="1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etapixel.com/assets/uploads/2012/11/glas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5" y="2751678"/>
            <a:ext cx="2273829" cy="149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robotshop.com/media/files/images/mesa-imaging-3d-tof-camera-sr4000-usb-5m-range-b-lar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64" y="3085097"/>
            <a:ext cx="1504032" cy="14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pentaxforums.com/content/uploads/files/1/1224/ricoh_m1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99" y="1130590"/>
            <a:ext cx="1243400" cy="154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71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1017" y="517827"/>
            <a:ext cx="7598664" cy="41314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Impact of new imaging on privacy and security</a:t>
            </a:r>
            <a:endParaRPr lang="en-US" dirty="0">
              <a:ea typeface="+mj-ea"/>
            </a:endParaRPr>
          </a:p>
        </p:txBody>
      </p:sp>
      <p:pic>
        <p:nvPicPr>
          <p:cNvPr id="36866" name="Picture 2" descr="https://s-media-cache-ak0.pinimg.com/736x/7f/64/aa/7f64aaf8cb745b3f78602cce6df73c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7" y="1335881"/>
            <a:ext cx="3509963" cy="292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8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257</Words>
  <Application>Microsoft Macintosh PowerPoint</Application>
  <PresentationFormat>On-screen Show (16:9)</PresentationFormat>
  <Paragraphs>91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Helvetica Neue Bold Condensed</vt:lpstr>
      <vt:lpstr>Helvetica Neue Light</vt:lpstr>
      <vt:lpstr>Helvetica Neue Medium</vt:lpstr>
      <vt:lpstr>Arial</vt:lpstr>
      <vt:lpstr>Calibri</vt:lpstr>
      <vt:lpstr>Helvetica Neue</vt:lpstr>
      <vt:lpstr>Office Theme</vt:lpstr>
      <vt:lpstr>JPEG Privacy &amp; Security Introduction and Scope </vt:lpstr>
      <vt:lpstr>Copyright management remains an issue!</vt:lpstr>
      <vt:lpstr>Privacy is becoming a concern!</vt:lpstr>
      <vt:lpstr>Why is privacy protection so difficult to resolve?</vt:lpstr>
      <vt:lpstr>Why is privacy protection so difficult to resolve?</vt:lpstr>
      <vt:lpstr>Social media/networks business model</vt:lpstr>
      <vt:lpstr>JPSEC: Secure JPEG 2000</vt:lpstr>
      <vt:lpstr>Let us not forget the future of imaging!</vt:lpstr>
      <vt:lpstr>Impact of new imaging on privacy and security</vt:lpstr>
      <vt:lpstr>PowerPoint Presentation</vt:lpstr>
      <vt:lpstr>PowerPoint Presentation</vt:lpstr>
      <vt:lpstr>JPEG Privacy &amp; Security</vt:lpstr>
      <vt:lpstr>Looking forward to an exciting workshop</vt:lpstr>
    </vt:vector>
  </TitlesOfParts>
  <Company>Vrije Universiteit Brussel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Schelkens</dc:creator>
  <cp:lastModifiedBy>Touradj Ebrahimi</cp:lastModifiedBy>
  <cp:revision>114</cp:revision>
  <dcterms:created xsi:type="dcterms:W3CDTF">2015-05-31T10:19:28Z</dcterms:created>
  <dcterms:modified xsi:type="dcterms:W3CDTF">2015-10-13T11:32:38Z</dcterms:modified>
</cp:coreProperties>
</file>